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5" r:id="rId5"/>
    <p:sldId id="276" r:id="rId6"/>
    <p:sldId id="280" r:id="rId7"/>
    <p:sldId id="286" r:id="rId8"/>
    <p:sldId id="283" r:id="rId9"/>
    <p:sldId id="289" r:id="rId10"/>
    <p:sldId id="277" r:id="rId11"/>
    <p:sldId id="279" r:id="rId12"/>
    <p:sldId id="278" r:id="rId13"/>
    <p:sldId id="28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333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05662976186271E-2"/>
          <c:y val="7.1299119389329785E-4"/>
          <c:w val="0.94396875948700654"/>
          <c:h val="0.877294702119890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5A44-4360-9369-45BD5704CCC1}"/>
              </c:ext>
            </c:extLst>
          </c:dPt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5A44-4360-9369-45BD5704CCC1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A44-4360-9369-45BD5704CCC1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5A44-4360-9369-45BD5704CCC1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5A44-4360-9369-45BD5704CCC1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5A44-4360-9369-45BD5704CCC1}"/>
              </c:ext>
            </c:extLst>
          </c:dPt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5A44-4360-9369-45BD5704CCC1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7-5A44-4360-9369-45BD5704CCC1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5A44-4360-9369-45BD5704CCC1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5A44-4360-9369-45BD5704CCC1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15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8</c:v>
                </c:pt>
                <c:pt idx="7">
                  <c:v>7</c:v>
                </c:pt>
                <c:pt idx="8">
                  <c:v>17</c:v>
                </c:pt>
                <c:pt idx="9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A-5A44-4360-9369-45BD5704C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8200"/>
        <c:axId val="759241144"/>
      </c:lineChart>
      <c:catAx>
        <c:axId val="759248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9241144"/>
        <c:crosses val="autoZero"/>
        <c:auto val="1"/>
        <c:lblAlgn val="ctr"/>
        <c:lblOffset val="100"/>
        <c:noMultiLvlLbl val="0"/>
      </c:catAx>
      <c:valAx>
        <c:axId val="759241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9248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F4313-9FCE-4A92-819A-FAD0FCF0E5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8F2DB-1094-477F-B0A7-6AC3F2199E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11738-7B43-4B42-A93F-63432E515165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BA01-9EAD-49E8-91CF-2A395945E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E85C4-F9C1-42D8-B803-39C514A3B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4F99-60BC-462F-82FF-AD0F7D337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19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3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24slides.com/?utm_campaign=mp&amp;utm_medium=ppt&amp;utm_source=pptlink&amp;utm_content=&amp;utm_term=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751892"/>
            <a:ext cx="9264193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Analysis of COVID-19 Spread &amp; Data Modelling</a:t>
            </a:r>
            <a:endParaRPr lang="en-US" sz="48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3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BRAZIL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482600" y="970171"/>
                <a:ext cx="3467100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1.46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970171"/>
                <a:ext cx="3467100" cy="307777"/>
              </a:xfrm>
              <a:prstGeom prst="rect">
                <a:avLst/>
              </a:prstGeom>
              <a:blipFill>
                <a:blip r:embed="rId2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b="5719"/>
          <a:stretch/>
        </p:blipFill>
        <p:spPr>
          <a:xfrm>
            <a:off x="482600" y="1463575"/>
            <a:ext cx="3467100" cy="4302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4241800" y="973246"/>
                <a:ext cx="3374019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2.5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00" y="973246"/>
                <a:ext cx="3374019" cy="307777"/>
              </a:xfrm>
              <a:prstGeom prst="rect">
                <a:avLst/>
              </a:prstGeom>
              <a:blipFill>
                <a:blip r:embed="rId4"/>
                <a:stretch>
                  <a:fillRect t="-260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7958457" y="970171"/>
                <a:ext cx="3467365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3.0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457" y="970171"/>
                <a:ext cx="3467365" cy="307777"/>
              </a:xfrm>
              <a:prstGeom prst="rect">
                <a:avLst/>
              </a:prstGeom>
              <a:blipFill>
                <a:blip r:embed="rId5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1180"/>
          <a:stretch/>
        </p:blipFill>
        <p:spPr>
          <a:xfrm>
            <a:off x="4241800" y="1463573"/>
            <a:ext cx="3374019" cy="4302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b="886"/>
          <a:stretch/>
        </p:blipFill>
        <p:spPr>
          <a:xfrm>
            <a:off x="7958457" y="1463573"/>
            <a:ext cx="3467365" cy="4302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15256" y="177538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5442419" y="1960054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3578" y="2499999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>
            <a:off x="5800741" y="2684665"/>
            <a:ext cx="947789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0353" y="446282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5707516" y="4647494"/>
            <a:ext cx="981415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747597" y="1782215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9174760" y="1966881"/>
            <a:ext cx="651820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05919" y="2506826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9533082" y="2691492"/>
            <a:ext cx="628349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12694" y="4469655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9439857" y="4654321"/>
            <a:ext cx="927636" cy="535865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71634" y="1935071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>
            <a:stCxn id="35" idx="3"/>
          </p:cNvCxnSpPr>
          <p:nvPr/>
        </p:nvCxnSpPr>
        <p:spPr>
          <a:xfrm>
            <a:off x="2398797" y="2119737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81472" y="3831660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38" name="Straight Arrow Connector 37"/>
          <p:cNvCxnSpPr>
            <a:stCxn id="37" idx="3"/>
          </p:cNvCxnSpPr>
          <p:nvPr/>
        </p:nvCxnSpPr>
        <p:spPr>
          <a:xfrm>
            <a:off x="2808635" y="4016326"/>
            <a:ext cx="873604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36731" y="4931607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2663894" y="5116273"/>
            <a:ext cx="873604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1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5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8800" r="2158" b="8171"/>
          <a:stretch/>
        </p:blipFill>
        <p:spPr>
          <a:xfrm>
            <a:off x="120624" y="940202"/>
            <a:ext cx="12071375" cy="5193898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066534" y="946043"/>
            <a:ext cx="8805470" cy="4877488"/>
            <a:chOff x="3180834" y="990600"/>
            <a:chExt cx="8805470" cy="5188463"/>
          </a:xfrm>
        </p:grpSpPr>
        <p:sp>
          <p:nvSpPr>
            <p:cNvPr id="3" name="TextBox 2"/>
            <p:cNvSpPr txBox="1"/>
            <p:nvPr/>
          </p:nvSpPr>
          <p:spPr>
            <a:xfrm>
              <a:off x="8519884" y="1948151"/>
              <a:ext cx="151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Confirmed</a:t>
              </a:r>
              <a:endParaRPr lang="en-IN" b="1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0031864" y="2132817"/>
              <a:ext cx="650650" cy="292883"/>
            </a:xfrm>
            <a:prstGeom prst="straightConnector1">
              <a:avLst/>
            </a:prstGeom>
            <a:ln w="28575">
              <a:solidFill>
                <a:schemeClr val="accent1">
                  <a:alpha val="9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474324" y="4116577"/>
              <a:ext cx="151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Recovered</a:t>
              </a:r>
              <a:endParaRPr lang="en-IN" b="1" dirty="0"/>
            </a:p>
          </p:txBody>
        </p:sp>
        <p:cxnSp>
          <p:nvCxnSpPr>
            <p:cNvPr id="10" name="Straight Arrow Connector 9"/>
            <p:cNvCxnSpPr>
              <a:stCxn id="9" idx="0"/>
            </p:cNvCxnSpPr>
            <p:nvPr/>
          </p:nvCxnSpPr>
          <p:spPr>
            <a:xfrm flipH="1" flipV="1">
              <a:off x="11010900" y="3429000"/>
              <a:ext cx="219414" cy="687577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474324" y="4482904"/>
              <a:ext cx="151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Deaths</a:t>
              </a:r>
              <a:endParaRPr lang="en-IN" b="1" dirty="0"/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10682514" y="4852236"/>
              <a:ext cx="547800" cy="988077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65500" y="5523224"/>
              <a:ext cx="0" cy="655839"/>
            </a:xfrm>
            <a:prstGeom prst="line">
              <a:avLst/>
            </a:prstGeom>
            <a:ln w="254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1094013" y="3311373"/>
              <a:ext cx="4542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WHO declared COVID – 19 as a Pandemic</a:t>
              </a:r>
              <a:endParaRPr lang="en-IN" b="1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409043" y="990600"/>
              <a:ext cx="0" cy="439180"/>
            </a:xfrm>
            <a:prstGeom prst="line">
              <a:avLst/>
            </a:prstGeom>
            <a:ln w="254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Disease </a:t>
            </a:r>
            <a:r>
              <a:rPr lang="en-US" sz="3200" dirty="0" smtClean="0">
                <a:latin typeface="+mj-lt"/>
              </a:rPr>
              <a:t>Spread</a:t>
            </a:r>
            <a:r>
              <a:rPr lang="en-US" sz="3200" b="1" dirty="0" smtClean="0">
                <a:latin typeface="+mj-lt"/>
              </a:rPr>
              <a:t> Timeline</a:t>
            </a:r>
            <a:endParaRPr lang="en-US" sz="36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368300" y="6280625"/>
            <a:ext cx="114553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600" dirty="0"/>
              <a:t>Globally, as of </a:t>
            </a:r>
            <a:r>
              <a:rPr lang="en-IN" sz="1600" dirty="0" smtClean="0"/>
              <a:t>12</a:t>
            </a:r>
            <a:r>
              <a:rPr lang="en-IN" sz="1600" baseline="30000" dirty="0" smtClean="0"/>
              <a:t>th</a:t>
            </a:r>
            <a:r>
              <a:rPr lang="en-IN" sz="1600" dirty="0" smtClean="0"/>
              <a:t> Nov </a:t>
            </a:r>
            <a:r>
              <a:rPr lang="en-IN" sz="1600" dirty="0"/>
              <a:t>2020, there have been 51,547,733 confirmed cases of COVID-19, including 1,275,979 deaths, reported to </a:t>
            </a:r>
            <a:r>
              <a:rPr lang="en-IN" sz="1600" dirty="0" smtClean="0"/>
              <a:t>WHO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65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1754" r="63097" b="6403"/>
          <a:stretch/>
        </p:blipFill>
        <p:spPr>
          <a:xfrm>
            <a:off x="95250" y="1231900"/>
            <a:ext cx="1986678" cy="427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1520" r="32163" b="6134"/>
          <a:stretch/>
        </p:blipFill>
        <p:spPr>
          <a:xfrm>
            <a:off x="4311312" y="1231898"/>
            <a:ext cx="1835518" cy="4279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6" t="1325" r="30657" b="5787"/>
          <a:stretch/>
        </p:blipFill>
        <p:spPr>
          <a:xfrm>
            <a:off x="6184900" y="1231898"/>
            <a:ext cx="1835518" cy="4279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t="1419" r="60326" b="5702"/>
          <a:stretch/>
        </p:blipFill>
        <p:spPr>
          <a:xfrm>
            <a:off x="2119998" y="1231898"/>
            <a:ext cx="1826520" cy="4279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0" t="1645" r="1157" b="6428"/>
          <a:stretch/>
        </p:blipFill>
        <p:spPr>
          <a:xfrm>
            <a:off x="8382277" y="1231899"/>
            <a:ext cx="1839118" cy="4283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4" t="1544" r="862" b="5996"/>
          <a:stretch/>
        </p:blipFill>
        <p:spPr>
          <a:xfrm>
            <a:off x="10255865" y="1231898"/>
            <a:ext cx="1839118" cy="4279899"/>
          </a:xfrm>
          <a:prstGeom prst="rect">
            <a:avLst/>
          </a:prstGeom>
        </p:spPr>
      </p:pic>
      <p:sp>
        <p:nvSpPr>
          <p:cNvPr id="14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250" y="5691707"/>
            <a:ext cx="3851268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High Risk</a:t>
            </a:r>
            <a:endParaRPr lang="en-US" sz="2400" b="1" dirty="0"/>
          </a:p>
        </p:txBody>
      </p:sp>
      <p:sp>
        <p:nvSpPr>
          <p:cNvPr id="15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1312" y="5691707"/>
            <a:ext cx="3709106" cy="56029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Medium Risk</a:t>
            </a:r>
            <a:endParaRPr lang="en-US" sz="2400" b="1" dirty="0"/>
          </a:p>
        </p:txBody>
      </p:sp>
      <p:sp>
        <p:nvSpPr>
          <p:cNvPr id="16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382277" y="5691707"/>
            <a:ext cx="3712706" cy="56029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Low Risk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2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K-Means </a:t>
            </a:r>
            <a:r>
              <a:rPr lang="en-US" sz="3200" dirty="0" smtClean="0">
                <a:latin typeface="+mj-lt"/>
              </a:rPr>
              <a:t>Clustering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040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3" b="3147"/>
          <a:stretch/>
        </p:blipFill>
        <p:spPr>
          <a:xfrm>
            <a:off x="0" y="1442434"/>
            <a:ext cx="12192000" cy="5415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Global </a:t>
            </a:r>
            <a:r>
              <a:rPr lang="en-US" sz="3200" dirty="0" smtClean="0">
                <a:latin typeface="+mj-lt"/>
              </a:rPr>
              <a:t>COVID-19 Confirmed</a:t>
            </a:r>
            <a:r>
              <a:rPr lang="en-US" sz="3200" b="1" dirty="0" smtClean="0">
                <a:latin typeface="+mj-lt"/>
              </a:rPr>
              <a:t> Cases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72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909208" y="1336094"/>
            <a:ext cx="6373585" cy="5026606"/>
            <a:chOff x="609599" y="1336094"/>
            <a:chExt cx="5762171" cy="4643012"/>
          </a:xfrm>
        </p:grpSpPr>
        <p:grpSp>
          <p:nvGrpSpPr>
            <p:cNvPr id="2" name="Group 1" descr="This image is a computer monitor. ">
              <a:extLst>
                <a:ext uri="{FF2B5EF4-FFF2-40B4-BE49-F238E27FC236}">
                  <a16:creationId xmlns:a16="http://schemas.microsoft.com/office/drawing/2014/main" id="{A5E46F62-3B87-4BE3-BA72-D0DA40B802C1}"/>
                </a:ex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GrpSpPr/>
            <p:nvPr/>
          </p:nvGrpSpPr>
          <p:grpSpPr>
            <a:xfrm>
              <a:off x="609599" y="1336094"/>
              <a:ext cx="5762171" cy="4643012"/>
              <a:chOff x="2332041" y="1664133"/>
              <a:chExt cx="4233864" cy="3411539"/>
            </a:xfrm>
          </p:grpSpPr>
          <p:sp>
            <p:nvSpPr>
              <p:cNvPr id="3" name="Freeform 6">
                <a:extLst>
                  <a:ext uri="{FF2B5EF4-FFF2-40B4-BE49-F238E27FC236}">
                    <a16:creationId xmlns:a16="http://schemas.microsoft.com/office/drawing/2014/main" id="{15D0301A-F875-4AC8-A99B-85C526E30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4" y="4581959"/>
                <a:ext cx="1438276" cy="455613"/>
              </a:xfrm>
              <a:custGeom>
                <a:avLst/>
                <a:gdLst>
                  <a:gd name="T0" fmla="*/ 3037 w 3628"/>
                  <a:gd name="T1" fmla="*/ 0 h 1149"/>
                  <a:gd name="T2" fmla="*/ 1837 w 3628"/>
                  <a:gd name="T3" fmla="*/ 0 h 1149"/>
                  <a:gd name="T4" fmla="*/ 1792 w 3628"/>
                  <a:gd name="T5" fmla="*/ 0 h 1149"/>
                  <a:gd name="T6" fmla="*/ 591 w 3628"/>
                  <a:gd name="T7" fmla="*/ 0 h 1149"/>
                  <a:gd name="T8" fmla="*/ 592 w 3628"/>
                  <a:gd name="T9" fmla="*/ 108 h 1149"/>
                  <a:gd name="T10" fmla="*/ 594 w 3628"/>
                  <a:gd name="T11" fmla="*/ 214 h 1149"/>
                  <a:gd name="T12" fmla="*/ 598 w 3628"/>
                  <a:gd name="T13" fmla="*/ 317 h 1149"/>
                  <a:gd name="T14" fmla="*/ 600 w 3628"/>
                  <a:gd name="T15" fmla="*/ 419 h 1149"/>
                  <a:gd name="T16" fmla="*/ 600 w 3628"/>
                  <a:gd name="T17" fmla="*/ 468 h 1149"/>
                  <a:gd name="T18" fmla="*/ 599 w 3628"/>
                  <a:gd name="T19" fmla="*/ 516 h 1149"/>
                  <a:gd name="T20" fmla="*/ 597 w 3628"/>
                  <a:gd name="T21" fmla="*/ 564 h 1149"/>
                  <a:gd name="T22" fmla="*/ 594 w 3628"/>
                  <a:gd name="T23" fmla="*/ 610 h 1149"/>
                  <a:gd name="T24" fmla="*/ 590 w 3628"/>
                  <a:gd name="T25" fmla="*/ 654 h 1149"/>
                  <a:gd name="T26" fmla="*/ 584 w 3628"/>
                  <a:gd name="T27" fmla="*/ 698 h 1149"/>
                  <a:gd name="T28" fmla="*/ 576 w 3628"/>
                  <a:gd name="T29" fmla="*/ 740 h 1149"/>
                  <a:gd name="T30" fmla="*/ 567 w 3628"/>
                  <a:gd name="T31" fmla="*/ 780 h 1149"/>
                  <a:gd name="T32" fmla="*/ 554 w 3628"/>
                  <a:gd name="T33" fmla="*/ 820 h 1149"/>
                  <a:gd name="T34" fmla="*/ 540 w 3628"/>
                  <a:gd name="T35" fmla="*/ 857 h 1149"/>
                  <a:gd name="T36" fmla="*/ 524 w 3628"/>
                  <a:gd name="T37" fmla="*/ 892 h 1149"/>
                  <a:gd name="T38" fmla="*/ 504 w 3628"/>
                  <a:gd name="T39" fmla="*/ 925 h 1149"/>
                  <a:gd name="T40" fmla="*/ 482 w 3628"/>
                  <a:gd name="T41" fmla="*/ 958 h 1149"/>
                  <a:gd name="T42" fmla="*/ 458 w 3628"/>
                  <a:gd name="T43" fmla="*/ 986 h 1149"/>
                  <a:gd name="T44" fmla="*/ 429 w 3628"/>
                  <a:gd name="T45" fmla="*/ 1014 h 1149"/>
                  <a:gd name="T46" fmla="*/ 398 w 3628"/>
                  <a:gd name="T47" fmla="*/ 1039 h 1149"/>
                  <a:gd name="T48" fmla="*/ 363 w 3628"/>
                  <a:gd name="T49" fmla="*/ 1062 h 1149"/>
                  <a:gd name="T50" fmla="*/ 323 w 3628"/>
                  <a:gd name="T51" fmla="*/ 1081 h 1149"/>
                  <a:gd name="T52" fmla="*/ 281 w 3628"/>
                  <a:gd name="T53" fmla="*/ 1100 h 1149"/>
                  <a:gd name="T54" fmla="*/ 233 w 3628"/>
                  <a:gd name="T55" fmla="*/ 1115 h 1149"/>
                  <a:gd name="T56" fmla="*/ 182 w 3628"/>
                  <a:gd name="T57" fmla="*/ 1128 h 1149"/>
                  <a:gd name="T58" fmla="*/ 127 w 3628"/>
                  <a:gd name="T59" fmla="*/ 1137 h 1149"/>
                  <a:gd name="T60" fmla="*/ 66 w 3628"/>
                  <a:gd name="T61" fmla="*/ 1144 h 1149"/>
                  <a:gd name="T62" fmla="*/ 0 w 3628"/>
                  <a:gd name="T63" fmla="*/ 1149 h 1149"/>
                  <a:gd name="T64" fmla="*/ 1792 w 3628"/>
                  <a:gd name="T65" fmla="*/ 1149 h 1149"/>
                  <a:gd name="T66" fmla="*/ 1837 w 3628"/>
                  <a:gd name="T67" fmla="*/ 1149 h 1149"/>
                  <a:gd name="T68" fmla="*/ 3628 w 3628"/>
                  <a:gd name="T69" fmla="*/ 1149 h 1149"/>
                  <a:gd name="T70" fmla="*/ 3563 w 3628"/>
                  <a:gd name="T71" fmla="*/ 1144 h 1149"/>
                  <a:gd name="T72" fmla="*/ 3503 w 3628"/>
                  <a:gd name="T73" fmla="*/ 1137 h 1149"/>
                  <a:gd name="T74" fmla="*/ 3446 w 3628"/>
                  <a:gd name="T75" fmla="*/ 1128 h 1149"/>
                  <a:gd name="T76" fmla="*/ 3395 w 3628"/>
                  <a:gd name="T77" fmla="*/ 1115 h 1149"/>
                  <a:gd name="T78" fmla="*/ 3349 w 3628"/>
                  <a:gd name="T79" fmla="*/ 1100 h 1149"/>
                  <a:gd name="T80" fmla="*/ 3306 w 3628"/>
                  <a:gd name="T81" fmla="*/ 1081 h 1149"/>
                  <a:gd name="T82" fmla="*/ 3266 w 3628"/>
                  <a:gd name="T83" fmla="*/ 1062 h 1149"/>
                  <a:gd name="T84" fmla="*/ 3231 w 3628"/>
                  <a:gd name="T85" fmla="*/ 1039 h 1149"/>
                  <a:gd name="T86" fmla="*/ 3199 w 3628"/>
                  <a:gd name="T87" fmla="*/ 1014 h 1149"/>
                  <a:gd name="T88" fmla="*/ 3172 w 3628"/>
                  <a:gd name="T89" fmla="*/ 986 h 1149"/>
                  <a:gd name="T90" fmla="*/ 3146 w 3628"/>
                  <a:gd name="T91" fmla="*/ 958 h 1149"/>
                  <a:gd name="T92" fmla="*/ 3124 w 3628"/>
                  <a:gd name="T93" fmla="*/ 925 h 1149"/>
                  <a:gd name="T94" fmla="*/ 3104 w 3628"/>
                  <a:gd name="T95" fmla="*/ 892 h 1149"/>
                  <a:gd name="T96" fmla="*/ 3088 w 3628"/>
                  <a:gd name="T97" fmla="*/ 857 h 1149"/>
                  <a:gd name="T98" fmla="*/ 3074 w 3628"/>
                  <a:gd name="T99" fmla="*/ 820 h 1149"/>
                  <a:gd name="T100" fmla="*/ 3063 w 3628"/>
                  <a:gd name="T101" fmla="*/ 780 h 1149"/>
                  <a:gd name="T102" fmla="*/ 3053 w 3628"/>
                  <a:gd name="T103" fmla="*/ 740 h 1149"/>
                  <a:gd name="T104" fmla="*/ 3045 w 3628"/>
                  <a:gd name="T105" fmla="*/ 698 h 1149"/>
                  <a:gd name="T106" fmla="*/ 3040 w 3628"/>
                  <a:gd name="T107" fmla="*/ 654 h 1149"/>
                  <a:gd name="T108" fmla="*/ 3035 w 3628"/>
                  <a:gd name="T109" fmla="*/ 610 h 1149"/>
                  <a:gd name="T110" fmla="*/ 3031 w 3628"/>
                  <a:gd name="T111" fmla="*/ 564 h 1149"/>
                  <a:gd name="T112" fmla="*/ 3030 w 3628"/>
                  <a:gd name="T113" fmla="*/ 516 h 1149"/>
                  <a:gd name="T114" fmla="*/ 3029 w 3628"/>
                  <a:gd name="T115" fmla="*/ 468 h 1149"/>
                  <a:gd name="T116" fmla="*/ 3029 w 3628"/>
                  <a:gd name="T117" fmla="*/ 419 h 1149"/>
                  <a:gd name="T118" fmla="*/ 3030 w 3628"/>
                  <a:gd name="T119" fmla="*/ 317 h 1149"/>
                  <a:gd name="T120" fmla="*/ 3034 w 3628"/>
                  <a:gd name="T121" fmla="*/ 214 h 1149"/>
                  <a:gd name="T122" fmla="*/ 3036 w 3628"/>
                  <a:gd name="T123" fmla="*/ 108 h 1149"/>
                  <a:gd name="T124" fmla="*/ 3037 w 3628"/>
                  <a:gd name="T1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28" h="1149">
                    <a:moveTo>
                      <a:pt x="3037" y="0"/>
                    </a:moveTo>
                    <a:lnTo>
                      <a:pt x="1837" y="0"/>
                    </a:lnTo>
                    <a:lnTo>
                      <a:pt x="1792" y="0"/>
                    </a:lnTo>
                    <a:lnTo>
                      <a:pt x="591" y="0"/>
                    </a:lnTo>
                    <a:lnTo>
                      <a:pt x="592" y="108"/>
                    </a:lnTo>
                    <a:lnTo>
                      <a:pt x="594" y="214"/>
                    </a:lnTo>
                    <a:lnTo>
                      <a:pt x="598" y="317"/>
                    </a:lnTo>
                    <a:lnTo>
                      <a:pt x="600" y="419"/>
                    </a:lnTo>
                    <a:lnTo>
                      <a:pt x="600" y="468"/>
                    </a:lnTo>
                    <a:lnTo>
                      <a:pt x="599" y="516"/>
                    </a:lnTo>
                    <a:lnTo>
                      <a:pt x="597" y="564"/>
                    </a:lnTo>
                    <a:lnTo>
                      <a:pt x="594" y="610"/>
                    </a:lnTo>
                    <a:lnTo>
                      <a:pt x="590" y="654"/>
                    </a:lnTo>
                    <a:lnTo>
                      <a:pt x="584" y="698"/>
                    </a:lnTo>
                    <a:lnTo>
                      <a:pt x="576" y="740"/>
                    </a:lnTo>
                    <a:lnTo>
                      <a:pt x="567" y="780"/>
                    </a:lnTo>
                    <a:lnTo>
                      <a:pt x="554" y="820"/>
                    </a:lnTo>
                    <a:lnTo>
                      <a:pt x="540" y="857"/>
                    </a:lnTo>
                    <a:lnTo>
                      <a:pt x="524" y="892"/>
                    </a:lnTo>
                    <a:lnTo>
                      <a:pt x="504" y="925"/>
                    </a:lnTo>
                    <a:lnTo>
                      <a:pt x="482" y="958"/>
                    </a:lnTo>
                    <a:lnTo>
                      <a:pt x="458" y="986"/>
                    </a:lnTo>
                    <a:lnTo>
                      <a:pt x="429" y="1014"/>
                    </a:lnTo>
                    <a:lnTo>
                      <a:pt x="398" y="1039"/>
                    </a:lnTo>
                    <a:lnTo>
                      <a:pt x="363" y="1062"/>
                    </a:lnTo>
                    <a:lnTo>
                      <a:pt x="323" y="1081"/>
                    </a:lnTo>
                    <a:lnTo>
                      <a:pt x="281" y="1100"/>
                    </a:lnTo>
                    <a:lnTo>
                      <a:pt x="233" y="1115"/>
                    </a:lnTo>
                    <a:lnTo>
                      <a:pt x="182" y="1128"/>
                    </a:lnTo>
                    <a:lnTo>
                      <a:pt x="127" y="1137"/>
                    </a:lnTo>
                    <a:lnTo>
                      <a:pt x="66" y="1144"/>
                    </a:lnTo>
                    <a:lnTo>
                      <a:pt x="0" y="1149"/>
                    </a:lnTo>
                    <a:lnTo>
                      <a:pt x="1792" y="1149"/>
                    </a:lnTo>
                    <a:lnTo>
                      <a:pt x="1837" y="1149"/>
                    </a:lnTo>
                    <a:lnTo>
                      <a:pt x="3628" y="1149"/>
                    </a:lnTo>
                    <a:lnTo>
                      <a:pt x="3563" y="1144"/>
                    </a:lnTo>
                    <a:lnTo>
                      <a:pt x="3503" y="1137"/>
                    </a:lnTo>
                    <a:lnTo>
                      <a:pt x="3446" y="1128"/>
                    </a:lnTo>
                    <a:lnTo>
                      <a:pt x="3395" y="1115"/>
                    </a:lnTo>
                    <a:lnTo>
                      <a:pt x="3349" y="1100"/>
                    </a:lnTo>
                    <a:lnTo>
                      <a:pt x="3306" y="1081"/>
                    </a:lnTo>
                    <a:lnTo>
                      <a:pt x="3266" y="1062"/>
                    </a:lnTo>
                    <a:lnTo>
                      <a:pt x="3231" y="1039"/>
                    </a:lnTo>
                    <a:lnTo>
                      <a:pt x="3199" y="1014"/>
                    </a:lnTo>
                    <a:lnTo>
                      <a:pt x="3172" y="986"/>
                    </a:lnTo>
                    <a:lnTo>
                      <a:pt x="3146" y="958"/>
                    </a:lnTo>
                    <a:lnTo>
                      <a:pt x="3124" y="925"/>
                    </a:lnTo>
                    <a:lnTo>
                      <a:pt x="3104" y="892"/>
                    </a:lnTo>
                    <a:lnTo>
                      <a:pt x="3088" y="857"/>
                    </a:lnTo>
                    <a:lnTo>
                      <a:pt x="3074" y="820"/>
                    </a:lnTo>
                    <a:lnTo>
                      <a:pt x="3063" y="780"/>
                    </a:lnTo>
                    <a:lnTo>
                      <a:pt x="3053" y="740"/>
                    </a:lnTo>
                    <a:lnTo>
                      <a:pt x="3045" y="698"/>
                    </a:lnTo>
                    <a:lnTo>
                      <a:pt x="3040" y="654"/>
                    </a:lnTo>
                    <a:lnTo>
                      <a:pt x="3035" y="610"/>
                    </a:lnTo>
                    <a:lnTo>
                      <a:pt x="3031" y="564"/>
                    </a:lnTo>
                    <a:lnTo>
                      <a:pt x="3030" y="516"/>
                    </a:lnTo>
                    <a:lnTo>
                      <a:pt x="3029" y="468"/>
                    </a:lnTo>
                    <a:lnTo>
                      <a:pt x="3029" y="419"/>
                    </a:lnTo>
                    <a:lnTo>
                      <a:pt x="3030" y="317"/>
                    </a:lnTo>
                    <a:lnTo>
                      <a:pt x="3034" y="214"/>
                    </a:lnTo>
                    <a:lnTo>
                      <a:pt x="3036" y="108"/>
                    </a:lnTo>
                    <a:lnTo>
                      <a:pt x="303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7000">
                    <a:schemeClr val="bg1">
                      <a:lumMod val="85000"/>
                    </a:schemeClr>
                  </a:gs>
                  <a:gs pos="37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Freeform 7">
                <a:extLst>
                  <a:ext uri="{FF2B5EF4-FFF2-40B4-BE49-F238E27FC236}">
                    <a16:creationId xmlns:a16="http://schemas.microsoft.com/office/drawing/2014/main" id="{5ED37527-DF87-40A3-B11B-EBD5E87E3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4280" y="5034396"/>
                <a:ext cx="1457326" cy="41276"/>
              </a:xfrm>
              <a:custGeom>
                <a:avLst/>
                <a:gdLst>
                  <a:gd name="T0" fmla="*/ 53 w 3673"/>
                  <a:gd name="T1" fmla="*/ 0 h 105"/>
                  <a:gd name="T2" fmla="*/ 3621 w 3673"/>
                  <a:gd name="T3" fmla="*/ 0 h 105"/>
                  <a:gd name="T4" fmla="*/ 3631 w 3673"/>
                  <a:gd name="T5" fmla="*/ 2 h 105"/>
                  <a:gd name="T6" fmla="*/ 3640 w 3673"/>
                  <a:gd name="T7" fmla="*/ 5 h 105"/>
                  <a:gd name="T8" fmla="*/ 3650 w 3673"/>
                  <a:gd name="T9" fmla="*/ 10 h 105"/>
                  <a:gd name="T10" fmla="*/ 3658 w 3673"/>
                  <a:gd name="T11" fmla="*/ 15 h 105"/>
                  <a:gd name="T12" fmla="*/ 3664 w 3673"/>
                  <a:gd name="T13" fmla="*/ 24 h 105"/>
                  <a:gd name="T14" fmla="*/ 3668 w 3673"/>
                  <a:gd name="T15" fmla="*/ 33 h 105"/>
                  <a:gd name="T16" fmla="*/ 3672 w 3673"/>
                  <a:gd name="T17" fmla="*/ 42 h 105"/>
                  <a:gd name="T18" fmla="*/ 3673 w 3673"/>
                  <a:gd name="T19" fmla="*/ 53 h 105"/>
                  <a:gd name="T20" fmla="*/ 3673 w 3673"/>
                  <a:gd name="T21" fmla="*/ 53 h 105"/>
                  <a:gd name="T22" fmla="*/ 3672 w 3673"/>
                  <a:gd name="T23" fmla="*/ 63 h 105"/>
                  <a:gd name="T24" fmla="*/ 3668 w 3673"/>
                  <a:gd name="T25" fmla="*/ 73 h 105"/>
                  <a:gd name="T26" fmla="*/ 3664 w 3673"/>
                  <a:gd name="T27" fmla="*/ 81 h 105"/>
                  <a:gd name="T28" fmla="*/ 3658 w 3673"/>
                  <a:gd name="T29" fmla="*/ 90 h 105"/>
                  <a:gd name="T30" fmla="*/ 3650 w 3673"/>
                  <a:gd name="T31" fmla="*/ 95 h 105"/>
                  <a:gd name="T32" fmla="*/ 3640 w 3673"/>
                  <a:gd name="T33" fmla="*/ 100 h 105"/>
                  <a:gd name="T34" fmla="*/ 3631 w 3673"/>
                  <a:gd name="T35" fmla="*/ 103 h 105"/>
                  <a:gd name="T36" fmla="*/ 3621 w 3673"/>
                  <a:gd name="T37" fmla="*/ 105 h 105"/>
                  <a:gd name="T38" fmla="*/ 53 w 3673"/>
                  <a:gd name="T39" fmla="*/ 105 h 105"/>
                  <a:gd name="T40" fmla="*/ 42 w 3673"/>
                  <a:gd name="T41" fmla="*/ 103 h 105"/>
                  <a:gd name="T42" fmla="*/ 32 w 3673"/>
                  <a:gd name="T43" fmla="*/ 100 h 105"/>
                  <a:gd name="T44" fmla="*/ 24 w 3673"/>
                  <a:gd name="T45" fmla="*/ 95 h 105"/>
                  <a:gd name="T46" fmla="*/ 16 w 3673"/>
                  <a:gd name="T47" fmla="*/ 90 h 105"/>
                  <a:gd name="T48" fmla="*/ 9 w 3673"/>
                  <a:gd name="T49" fmla="*/ 81 h 105"/>
                  <a:gd name="T50" fmla="*/ 4 w 3673"/>
                  <a:gd name="T51" fmla="*/ 73 h 105"/>
                  <a:gd name="T52" fmla="*/ 2 w 3673"/>
                  <a:gd name="T53" fmla="*/ 63 h 105"/>
                  <a:gd name="T54" fmla="*/ 0 w 3673"/>
                  <a:gd name="T55" fmla="*/ 53 h 105"/>
                  <a:gd name="T56" fmla="*/ 0 w 3673"/>
                  <a:gd name="T57" fmla="*/ 53 h 105"/>
                  <a:gd name="T58" fmla="*/ 2 w 3673"/>
                  <a:gd name="T59" fmla="*/ 42 h 105"/>
                  <a:gd name="T60" fmla="*/ 4 w 3673"/>
                  <a:gd name="T61" fmla="*/ 33 h 105"/>
                  <a:gd name="T62" fmla="*/ 9 w 3673"/>
                  <a:gd name="T63" fmla="*/ 24 h 105"/>
                  <a:gd name="T64" fmla="*/ 16 w 3673"/>
                  <a:gd name="T65" fmla="*/ 15 h 105"/>
                  <a:gd name="T66" fmla="*/ 24 w 3673"/>
                  <a:gd name="T67" fmla="*/ 10 h 105"/>
                  <a:gd name="T68" fmla="*/ 32 w 3673"/>
                  <a:gd name="T69" fmla="*/ 5 h 105"/>
                  <a:gd name="T70" fmla="*/ 42 w 3673"/>
                  <a:gd name="T71" fmla="*/ 2 h 105"/>
                  <a:gd name="T72" fmla="*/ 53 w 3673"/>
                  <a:gd name="T7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73" h="105">
                    <a:moveTo>
                      <a:pt x="53" y="0"/>
                    </a:moveTo>
                    <a:lnTo>
                      <a:pt x="3621" y="0"/>
                    </a:lnTo>
                    <a:lnTo>
                      <a:pt x="3631" y="2"/>
                    </a:lnTo>
                    <a:lnTo>
                      <a:pt x="3640" y="5"/>
                    </a:lnTo>
                    <a:lnTo>
                      <a:pt x="3650" y="10"/>
                    </a:lnTo>
                    <a:lnTo>
                      <a:pt x="3658" y="15"/>
                    </a:lnTo>
                    <a:lnTo>
                      <a:pt x="3664" y="24"/>
                    </a:lnTo>
                    <a:lnTo>
                      <a:pt x="3668" y="33"/>
                    </a:lnTo>
                    <a:lnTo>
                      <a:pt x="3672" y="42"/>
                    </a:lnTo>
                    <a:lnTo>
                      <a:pt x="3673" y="53"/>
                    </a:lnTo>
                    <a:lnTo>
                      <a:pt x="3673" y="53"/>
                    </a:lnTo>
                    <a:lnTo>
                      <a:pt x="3672" y="63"/>
                    </a:lnTo>
                    <a:lnTo>
                      <a:pt x="3668" y="73"/>
                    </a:lnTo>
                    <a:lnTo>
                      <a:pt x="3664" y="81"/>
                    </a:lnTo>
                    <a:lnTo>
                      <a:pt x="3658" y="90"/>
                    </a:lnTo>
                    <a:lnTo>
                      <a:pt x="3650" y="95"/>
                    </a:lnTo>
                    <a:lnTo>
                      <a:pt x="3640" y="100"/>
                    </a:lnTo>
                    <a:lnTo>
                      <a:pt x="3631" y="103"/>
                    </a:lnTo>
                    <a:lnTo>
                      <a:pt x="3621" y="105"/>
                    </a:lnTo>
                    <a:lnTo>
                      <a:pt x="53" y="105"/>
                    </a:lnTo>
                    <a:lnTo>
                      <a:pt x="42" y="103"/>
                    </a:lnTo>
                    <a:lnTo>
                      <a:pt x="32" y="100"/>
                    </a:lnTo>
                    <a:lnTo>
                      <a:pt x="24" y="95"/>
                    </a:lnTo>
                    <a:lnTo>
                      <a:pt x="16" y="90"/>
                    </a:lnTo>
                    <a:lnTo>
                      <a:pt x="9" y="81"/>
                    </a:lnTo>
                    <a:lnTo>
                      <a:pt x="4" y="73"/>
                    </a:lnTo>
                    <a:lnTo>
                      <a:pt x="2" y="6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2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6" y="15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2" y="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Freeform 8">
                <a:extLst>
                  <a:ext uri="{FF2B5EF4-FFF2-40B4-BE49-F238E27FC236}">
                    <a16:creationId xmlns:a16="http://schemas.microsoft.com/office/drawing/2014/main" id="{4813714F-1AD5-4974-91F1-D9DA0482C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041" y="1664133"/>
                <a:ext cx="4233864" cy="2935289"/>
              </a:xfrm>
              <a:custGeom>
                <a:avLst/>
                <a:gdLst>
                  <a:gd name="T0" fmla="*/ 10459 w 10666"/>
                  <a:gd name="T1" fmla="*/ 0 h 7397"/>
                  <a:gd name="T2" fmla="*/ 10500 w 10666"/>
                  <a:gd name="T3" fmla="*/ 5 h 7397"/>
                  <a:gd name="T4" fmla="*/ 10539 w 10666"/>
                  <a:gd name="T5" fmla="*/ 16 h 7397"/>
                  <a:gd name="T6" fmla="*/ 10575 w 10666"/>
                  <a:gd name="T7" fmla="*/ 36 h 7397"/>
                  <a:gd name="T8" fmla="*/ 10605 w 10666"/>
                  <a:gd name="T9" fmla="*/ 61 h 7397"/>
                  <a:gd name="T10" fmla="*/ 10630 w 10666"/>
                  <a:gd name="T11" fmla="*/ 91 h 7397"/>
                  <a:gd name="T12" fmla="*/ 10650 w 10666"/>
                  <a:gd name="T13" fmla="*/ 127 h 7397"/>
                  <a:gd name="T14" fmla="*/ 10661 w 10666"/>
                  <a:gd name="T15" fmla="*/ 166 h 7397"/>
                  <a:gd name="T16" fmla="*/ 10666 w 10666"/>
                  <a:gd name="T17" fmla="*/ 207 h 7397"/>
                  <a:gd name="T18" fmla="*/ 10665 w 10666"/>
                  <a:gd name="T19" fmla="*/ 7211 h 7397"/>
                  <a:gd name="T20" fmla="*/ 10657 w 10666"/>
                  <a:gd name="T21" fmla="*/ 7251 h 7397"/>
                  <a:gd name="T22" fmla="*/ 10641 w 10666"/>
                  <a:gd name="T23" fmla="*/ 7288 h 7397"/>
                  <a:gd name="T24" fmla="*/ 10619 w 10666"/>
                  <a:gd name="T25" fmla="*/ 7321 h 7397"/>
                  <a:gd name="T26" fmla="*/ 10591 w 10666"/>
                  <a:gd name="T27" fmla="*/ 7350 h 7397"/>
                  <a:gd name="T28" fmla="*/ 10557 w 10666"/>
                  <a:gd name="T29" fmla="*/ 7372 h 7397"/>
                  <a:gd name="T30" fmla="*/ 10520 w 10666"/>
                  <a:gd name="T31" fmla="*/ 7388 h 7397"/>
                  <a:gd name="T32" fmla="*/ 10480 w 10666"/>
                  <a:gd name="T33" fmla="*/ 7396 h 7397"/>
                  <a:gd name="T34" fmla="*/ 207 w 10666"/>
                  <a:gd name="T35" fmla="*/ 7397 h 7397"/>
                  <a:gd name="T36" fmla="*/ 165 w 10666"/>
                  <a:gd name="T37" fmla="*/ 7393 h 7397"/>
                  <a:gd name="T38" fmla="*/ 126 w 10666"/>
                  <a:gd name="T39" fmla="*/ 7381 h 7397"/>
                  <a:gd name="T40" fmla="*/ 91 w 10666"/>
                  <a:gd name="T41" fmla="*/ 7361 h 7397"/>
                  <a:gd name="T42" fmla="*/ 60 w 10666"/>
                  <a:gd name="T43" fmla="*/ 7336 h 7397"/>
                  <a:gd name="T44" fmla="*/ 34 w 10666"/>
                  <a:gd name="T45" fmla="*/ 7306 h 7397"/>
                  <a:gd name="T46" fmla="*/ 16 w 10666"/>
                  <a:gd name="T47" fmla="*/ 7270 h 7397"/>
                  <a:gd name="T48" fmla="*/ 3 w 10666"/>
                  <a:gd name="T49" fmla="*/ 7232 h 7397"/>
                  <a:gd name="T50" fmla="*/ 0 w 10666"/>
                  <a:gd name="T51" fmla="*/ 7190 h 7397"/>
                  <a:gd name="T52" fmla="*/ 1 w 10666"/>
                  <a:gd name="T53" fmla="*/ 186 h 7397"/>
                  <a:gd name="T54" fmla="*/ 9 w 10666"/>
                  <a:gd name="T55" fmla="*/ 146 h 7397"/>
                  <a:gd name="T56" fmla="*/ 24 w 10666"/>
                  <a:gd name="T57" fmla="*/ 109 h 7397"/>
                  <a:gd name="T58" fmla="*/ 47 w 10666"/>
                  <a:gd name="T59" fmla="*/ 75 h 7397"/>
                  <a:gd name="T60" fmla="*/ 75 w 10666"/>
                  <a:gd name="T61" fmla="*/ 47 h 7397"/>
                  <a:gd name="T62" fmla="*/ 108 w 10666"/>
                  <a:gd name="T63" fmla="*/ 25 h 7397"/>
                  <a:gd name="T64" fmla="*/ 146 w 10666"/>
                  <a:gd name="T65" fmla="*/ 9 h 7397"/>
                  <a:gd name="T66" fmla="*/ 186 w 10666"/>
                  <a:gd name="T67" fmla="*/ 1 h 7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66" h="7397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7190"/>
                    </a:lnTo>
                    <a:lnTo>
                      <a:pt x="10665" y="7211"/>
                    </a:lnTo>
                    <a:lnTo>
                      <a:pt x="10661" y="7232"/>
                    </a:lnTo>
                    <a:lnTo>
                      <a:pt x="10657" y="7251"/>
                    </a:lnTo>
                    <a:lnTo>
                      <a:pt x="10650" y="7270"/>
                    </a:lnTo>
                    <a:lnTo>
                      <a:pt x="10641" y="7288"/>
                    </a:lnTo>
                    <a:lnTo>
                      <a:pt x="10630" y="7306"/>
                    </a:lnTo>
                    <a:lnTo>
                      <a:pt x="10619" y="7321"/>
                    </a:lnTo>
                    <a:lnTo>
                      <a:pt x="10605" y="7336"/>
                    </a:lnTo>
                    <a:lnTo>
                      <a:pt x="10591" y="7350"/>
                    </a:lnTo>
                    <a:lnTo>
                      <a:pt x="10575" y="7361"/>
                    </a:lnTo>
                    <a:lnTo>
                      <a:pt x="10557" y="7372"/>
                    </a:lnTo>
                    <a:lnTo>
                      <a:pt x="10539" y="7381"/>
                    </a:lnTo>
                    <a:lnTo>
                      <a:pt x="10520" y="7388"/>
                    </a:lnTo>
                    <a:lnTo>
                      <a:pt x="10500" y="7393"/>
                    </a:lnTo>
                    <a:lnTo>
                      <a:pt x="10480" y="7396"/>
                    </a:lnTo>
                    <a:lnTo>
                      <a:pt x="10459" y="7397"/>
                    </a:lnTo>
                    <a:lnTo>
                      <a:pt x="207" y="7397"/>
                    </a:lnTo>
                    <a:lnTo>
                      <a:pt x="186" y="7396"/>
                    </a:lnTo>
                    <a:lnTo>
                      <a:pt x="165" y="7393"/>
                    </a:lnTo>
                    <a:lnTo>
                      <a:pt x="146" y="7388"/>
                    </a:lnTo>
                    <a:lnTo>
                      <a:pt x="126" y="7381"/>
                    </a:lnTo>
                    <a:lnTo>
                      <a:pt x="108" y="7372"/>
                    </a:lnTo>
                    <a:lnTo>
                      <a:pt x="91" y="7361"/>
                    </a:lnTo>
                    <a:lnTo>
                      <a:pt x="75" y="7350"/>
                    </a:lnTo>
                    <a:lnTo>
                      <a:pt x="60" y="7336"/>
                    </a:lnTo>
                    <a:lnTo>
                      <a:pt x="47" y="7321"/>
                    </a:lnTo>
                    <a:lnTo>
                      <a:pt x="34" y="7306"/>
                    </a:lnTo>
                    <a:lnTo>
                      <a:pt x="24" y="7288"/>
                    </a:lnTo>
                    <a:lnTo>
                      <a:pt x="16" y="7270"/>
                    </a:lnTo>
                    <a:lnTo>
                      <a:pt x="9" y="7251"/>
                    </a:lnTo>
                    <a:lnTo>
                      <a:pt x="3" y="7232"/>
                    </a:lnTo>
                    <a:lnTo>
                      <a:pt x="1" y="7211"/>
                    </a:lnTo>
                    <a:lnTo>
                      <a:pt x="0" y="7190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4C423E08-144C-4952-B156-DA2D5ABC0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041" y="1664133"/>
                <a:ext cx="4233864" cy="2554289"/>
              </a:xfrm>
              <a:custGeom>
                <a:avLst/>
                <a:gdLst>
                  <a:gd name="T0" fmla="*/ 207 w 10666"/>
                  <a:gd name="T1" fmla="*/ 0 h 6436"/>
                  <a:gd name="T2" fmla="*/ 10459 w 10666"/>
                  <a:gd name="T3" fmla="*/ 0 h 6436"/>
                  <a:gd name="T4" fmla="*/ 10480 w 10666"/>
                  <a:gd name="T5" fmla="*/ 1 h 6436"/>
                  <a:gd name="T6" fmla="*/ 10500 w 10666"/>
                  <a:gd name="T7" fmla="*/ 5 h 6436"/>
                  <a:gd name="T8" fmla="*/ 10520 w 10666"/>
                  <a:gd name="T9" fmla="*/ 9 h 6436"/>
                  <a:gd name="T10" fmla="*/ 10539 w 10666"/>
                  <a:gd name="T11" fmla="*/ 16 h 6436"/>
                  <a:gd name="T12" fmla="*/ 10557 w 10666"/>
                  <a:gd name="T13" fmla="*/ 25 h 6436"/>
                  <a:gd name="T14" fmla="*/ 10575 w 10666"/>
                  <a:gd name="T15" fmla="*/ 36 h 6436"/>
                  <a:gd name="T16" fmla="*/ 10591 w 10666"/>
                  <a:gd name="T17" fmla="*/ 47 h 6436"/>
                  <a:gd name="T18" fmla="*/ 10605 w 10666"/>
                  <a:gd name="T19" fmla="*/ 61 h 6436"/>
                  <a:gd name="T20" fmla="*/ 10619 w 10666"/>
                  <a:gd name="T21" fmla="*/ 75 h 6436"/>
                  <a:gd name="T22" fmla="*/ 10630 w 10666"/>
                  <a:gd name="T23" fmla="*/ 91 h 6436"/>
                  <a:gd name="T24" fmla="*/ 10641 w 10666"/>
                  <a:gd name="T25" fmla="*/ 109 h 6436"/>
                  <a:gd name="T26" fmla="*/ 10650 w 10666"/>
                  <a:gd name="T27" fmla="*/ 127 h 6436"/>
                  <a:gd name="T28" fmla="*/ 10657 w 10666"/>
                  <a:gd name="T29" fmla="*/ 146 h 6436"/>
                  <a:gd name="T30" fmla="*/ 10661 w 10666"/>
                  <a:gd name="T31" fmla="*/ 166 h 6436"/>
                  <a:gd name="T32" fmla="*/ 10665 w 10666"/>
                  <a:gd name="T33" fmla="*/ 186 h 6436"/>
                  <a:gd name="T34" fmla="*/ 10666 w 10666"/>
                  <a:gd name="T35" fmla="*/ 207 h 6436"/>
                  <a:gd name="T36" fmla="*/ 10666 w 10666"/>
                  <a:gd name="T37" fmla="*/ 6436 h 6436"/>
                  <a:gd name="T38" fmla="*/ 0 w 10666"/>
                  <a:gd name="T39" fmla="*/ 6436 h 6436"/>
                  <a:gd name="T40" fmla="*/ 0 w 10666"/>
                  <a:gd name="T41" fmla="*/ 207 h 6436"/>
                  <a:gd name="T42" fmla="*/ 1 w 10666"/>
                  <a:gd name="T43" fmla="*/ 186 h 6436"/>
                  <a:gd name="T44" fmla="*/ 3 w 10666"/>
                  <a:gd name="T45" fmla="*/ 166 h 6436"/>
                  <a:gd name="T46" fmla="*/ 9 w 10666"/>
                  <a:gd name="T47" fmla="*/ 146 h 6436"/>
                  <a:gd name="T48" fmla="*/ 16 w 10666"/>
                  <a:gd name="T49" fmla="*/ 127 h 6436"/>
                  <a:gd name="T50" fmla="*/ 24 w 10666"/>
                  <a:gd name="T51" fmla="*/ 109 h 6436"/>
                  <a:gd name="T52" fmla="*/ 34 w 10666"/>
                  <a:gd name="T53" fmla="*/ 91 h 6436"/>
                  <a:gd name="T54" fmla="*/ 47 w 10666"/>
                  <a:gd name="T55" fmla="*/ 75 h 6436"/>
                  <a:gd name="T56" fmla="*/ 60 w 10666"/>
                  <a:gd name="T57" fmla="*/ 61 h 6436"/>
                  <a:gd name="T58" fmla="*/ 75 w 10666"/>
                  <a:gd name="T59" fmla="*/ 47 h 6436"/>
                  <a:gd name="T60" fmla="*/ 91 w 10666"/>
                  <a:gd name="T61" fmla="*/ 36 h 6436"/>
                  <a:gd name="T62" fmla="*/ 108 w 10666"/>
                  <a:gd name="T63" fmla="*/ 25 h 6436"/>
                  <a:gd name="T64" fmla="*/ 126 w 10666"/>
                  <a:gd name="T65" fmla="*/ 16 h 6436"/>
                  <a:gd name="T66" fmla="*/ 146 w 10666"/>
                  <a:gd name="T67" fmla="*/ 9 h 6436"/>
                  <a:gd name="T68" fmla="*/ 165 w 10666"/>
                  <a:gd name="T69" fmla="*/ 5 h 6436"/>
                  <a:gd name="T70" fmla="*/ 186 w 10666"/>
                  <a:gd name="T71" fmla="*/ 1 h 6436"/>
                  <a:gd name="T72" fmla="*/ 207 w 10666"/>
                  <a:gd name="T73" fmla="*/ 0 h 6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6" h="6436">
                    <a:moveTo>
                      <a:pt x="207" y="0"/>
                    </a:moveTo>
                    <a:lnTo>
                      <a:pt x="10459" y="0"/>
                    </a:lnTo>
                    <a:lnTo>
                      <a:pt x="10480" y="1"/>
                    </a:lnTo>
                    <a:lnTo>
                      <a:pt x="10500" y="5"/>
                    </a:lnTo>
                    <a:lnTo>
                      <a:pt x="10520" y="9"/>
                    </a:lnTo>
                    <a:lnTo>
                      <a:pt x="10539" y="16"/>
                    </a:lnTo>
                    <a:lnTo>
                      <a:pt x="10557" y="25"/>
                    </a:lnTo>
                    <a:lnTo>
                      <a:pt x="10575" y="36"/>
                    </a:lnTo>
                    <a:lnTo>
                      <a:pt x="10591" y="47"/>
                    </a:lnTo>
                    <a:lnTo>
                      <a:pt x="10605" y="61"/>
                    </a:lnTo>
                    <a:lnTo>
                      <a:pt x="10619" y="75"/>
                    </a:lnTo>
                    <a:lnTo>
                      <a:pt x="10630" y="91"/>
                    </a:lnTo>
                    <a:lnTo>
                      <a:pt x="10641" y="109"/>
                    </a:lnTo>
                    <a:lnTo>
                      <a:pt x="10650" y="127"/>
                    </a:lnTo>
                    <a:lnTo>
                      <a:pt x="10657" y="146"/>
                    </a:lnTo>
                    <a:lnTo>
                      <a:pt x="10661" y="166"/>
                    </a:lnTo>
                    <a:lnTo>
                      <a:pt x="10665" y="186"/>
                    </a:lnTo>
                    <a:lnTo>
                      <a:pt x="10666" y="207"/>
                    </a:lnTo>
                    <a:lnTo>
                      <a:pt x="10666" y="6436"/>
                    </a:lnTo>
                    <a:lnTo>
                      <a:pt x="0" y="6436"/>
                    </a:lnTo>
                    <a:lnTo>
                      <a:pt x="0" y="207"/>
                    </a:lnTo>
                    <a:lnTo>
                      <a:pt x="1" y="186"/>
                    </a:lnTo>
                    <a:lnTo>
                      <a:pt x="3" y="166"/>
                    </a:lnTo>
                    <a:lnTo>
                      <a:pt x="9" y="146"/>
                    </a:lnTo>
                    <a:lnTo>
                      <a:pt x="16" y="127"/>
                    </a:lnTo>
                    <a:lnTo>
                      <a:pt x="24" y="109"/>
                    </a:lnTo>
                    <a:lnTo>
                      <a:pt x="34" y="91"/>
                    </a:lnTo>
                    <a:lnTo>
                      <a:pt x="47" y="75"/>
                    </a:lnTo>
                    <a:lnTo>
                      <a:pt x="60" y="61"/>
                    </a:lnTo>
                    <a:lnTo>
                      <a:pt x="75" y="47"/>
                    </a:lnTo>
                    <a:lnTo>
                      <a:pt x="91" y="36"/>
                    </a:lnTo>
                    <a:lnTo>
                      <a:pt x="108" y="25"/>
                    </a:lnTo>
                    <a:lnTo>
                      <a:pt x="126" y="16"/>
                    </a:lnTo>
                    <a:lnTo>
                      <a:pt x="146" y="9"/>
                    </a:lnTo>
                    <a:lnTo>
                      <a:pt x="165" y="5"/>
                    </a:lnTo>
                    <a:lnTo>
                      <a:pt x="186" y="1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10">
                <a:extLst>
                  <a:ext uri="{FF2B5EF4-FFF2-40B4-BE49-F238E27FC236}">
                    <a16:creationId xmlns:a16="http://schemas.microsoft.com/office/drawing/2014/main" id="{3F5727D7-920D-4B05-948A-3311BD193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7616" y="1829233"/>
                <a:ext cx="3924302" cy="22240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11">
                <a:extLst>
                  <a:ext uri="{FF2B5EF4-FFF2-40B4-BE49-F238E27FC236}">
                    <a16:creationId xmlns:a16="http://schemas.microsoft.com/office/drawing/2014/main" id="{9E156F93-7C54-4A3A-88CA-E18A2B928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7616" y="1829233"/>
                <a:ext cx="3924302" cy="4127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A5233A5F-BE59-4773-9C92-63D4F33CA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553" y="3986647"/>
                <a:ext cx="1874839" cy="66675"/>
              </a:xfrm>
              <a:custGeom>
                <a:avLst/>
                <a:gdLst>
                  <a:gd name="T0" fmla="*/ 112 w 4724"/>
                  <a:gd name="T1" fmla="*/ 0 h 169"/>
                  <a:gd name="T2" fmla="*/ 4569 w 4724"/>
                  <a:gd name="T3" fmla="*/ 0 h 169"/>
                  <a:gd name="T4" fmla="*/ 4724 w 4724"/>
                  <a:gd name="T5" fmla="*/ 169 h 169"/>
                  <a:gd name="T6" fmla="*/ 0 w 4724"/>
                  <a:gd name="T7" fmla="*/ 169 h 169"/>
                  <a:gd name="T8" fmla="*/ 112 w 47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24" h="169">
                    <a:moveTo>
                      <a:pt x="112" y="0"/>
                    </a:moveTo>
                    <a:lnTo>
                      <a:pt x="4569" y="0"/>
                    </a:lnTo>
                    <a:lnTo>
                      <a:pt x="4724" y="169"/>
                    </a:lnTo>
                    <a:lnTo>
                      <a:pt x="0" y="16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DB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66092582-D255-4F27-9E20-FC7D7512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630" y="1664133"/>
                <a:ext cx="2327275" cy="2503490"/>
              </a:xfrm>
              <a:custGeom>
                <a:avLst/>
                <a:gdLst>
                  <a:gd name="T0" fmla="*/ 3815 w 5865"/>
                  <a:gd name="T1" fmla="*/ 0 h 6311"/>
                  <a:gd name="T2" fmla="*/ 5660 w 5865"/>
                  <a:gd name="T3" fmla="*/ 0 h 6311"/>
                  <a:gd name="T4" fmla="*/ 5681 w 5865"/>
                  <a:gd name="T5" fmla="*/ 1 h 6311"/>
                  <a:gd name="T6" fmla="*/ 5702 w 5865"/>
                  <a:gd name="T7" fmla="*/ 4 h 6311"/>
                  <a:gd name="T8" fmla="*/ 5721 w 5865"/>
                  <a:gd name="T9" fmla="*/ 9 h 6311"/>
                  <a:gd name="T10" fmla="*/ 5740 w 5865"/>
                  <a:gd name="T11" fmla="*/ 16 h 6311"/>
                  <a:gd name="T12" fmla="*/ 5758 w 5865"/>
                  <a:gd name="T13" fmla="*/ 24 h 6311"/>
                  <a:gd name="T14" fmla="*/ 5775 w 5865"/>
                  <a:gd name="T15" fmla="*/ 34 h 6311"/>
                  <a:gd name="T16" fmla="*/ 5791 w 5865"/>
                  <a:gd name="T17" fmla="*/ 46 h 6311"/>
                  <a:gd name="T18" fmla="*/ 5805 w 5865"/>
                  <a:gd name="T19" fmla="*/ 60 h 6311"/>
                  <a:gd name="T20" fmla="*/ 5819 w 5865"/>
                  <a:gd name="T21" fmla="*/ 74 h 6311"/>
                  <a:gd name="T22" fmla="*/ 5830 w 5865"/>
                  <a:gd name="T23" fmla="*/ 90 h 6311"/>
                  <a:gd name="T24" fmla="*/ 5841 w 5865"/>
                  <a:gd name="T25" fmla="*/ 106 h 6311"/>
                  <a:gd name="T26" fmla="*/ 5849 w 5865"/>
                  <a:gd name="T27" fmla="*/ 125 h 6311"/>
                  <a:gd name="T28" fmla="*/ 5856 w 5865"/>
                  <a:gd name="T29" fmla="*/ 143 h 6311"/>
                  <a:gd name="T30" fmla="*/ 5861 w 5865"/>
                  <a:gd name="T31" fmla="*/ 163 h 6311"/>
                  <a:gd name="T32" fmla="*/ 5864 w 5865"/>
                  <a:gd name="T33" fmla="*/ 182 h 6311"/>
                  <a:gd name="T34" fmla="*/ 5865 w 5865"/>
                  <a:gd name="T35" fmla="*/ 203 h 6311"/>
                  <a:gd name="T36" fmla="*/ 5865 w 5865"/>
                  <a:gd name="T37" fmla="*/ 6311 h 6311"/>
                  <a:gd name="T38" fmla="*/ 0 w 5865"/>
                  <a:gd name="T39" fmla="*/ 6311 h 6311"/>
                  <a:gd name="T40" fmla="*/ 3815 w 5865"/>
                  <a:gd name="T41" fmla="*/ 0 h 6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65" h="6311">
                    <a:moveTo>
                      <a:pt x="3815" y="0"/>
                    </a:moveTo>
                    <a:lnTo>
                      <a:pt x="5660" y="0"/>
                    </a:lnTo>
                    <a:lnTo>
                      <a:pt x="5681" y="1"/>
                    </a:lnTo>
                    <a:lnTo>
                      <a:pt x="5702" y="4"/>
                    </a:lnTo>
                    <a:lnTo>
                      <a:pt x="5721" y="9"/>
                    </a:lnTo>
                    <a:lnTo>
                      <a:pt x="5740" y="16"/>
                    </a:lnTo>
                    <a:lnTo>
                      <a:pt x="5758" y="24"/>
                    </a:lnTo>
                    <a:lnTo>
                      <a:pt x="5775" y="34"/>
                    </a:lnTo>
                    <a:lnTo>
                      <a:pt x="5791" y="46"/>
                    </a:lnTo>
                    <a:lnTo>
                      <a:pt x="5805" y="60"/>
                    </a:lnTo>
                    <a:lnTo>
                      <a:pt x="5819" y="74"/>
                    </a:lnTo>
                    <a:lnTo>
                      <a:pt x="5830" y="90"/>
                    </a:lnTo>
                    <a:lnTo>
                      <a:pt x="5841" y="106"/>
                    </a:lnTo>
                    <a:lnTo>
                      <a:pt x="5849" y="125"/>
                    </a:lnTo>
                    <a:lnTo>
                      <a:pt x="5856" y="143"/>
                    </a:lnTo>
                    <a:lnTo>
                      <a:pt x="5861" y="163"/>
                    </a:lnTo>
                    <a:lnTo>
                      <a:pt x="5864" y="182"/>
                    </a:lnTo>
                    <a:lnTo>
                      <a:pt x="5865" y="203"/>
                    </a:lnTo>
                    <a:lnTo>
                      <a:pt x="5865" y="6311"/>
                    </a:lnTo>
                    <a:lnTo>
                      <a:pt x="0" y="6311"/>
                    </a:lnTo>
                    <a:lnTo>
                      <a:pt x="38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36000"/>
                    </a:schemeClr>
                  </a:gs>
                  <a:gs pos="50000">
                    <a:schemeClr val="bg1">
                      <a:alpha val="13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1F45A6D-466C-4497-8ECD-DE6B04D6BE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120433" y="1879910"/>
              <a:ext cx="751306" cy="75130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F686F-91C6-49D1-A69F-A2D1290E7E30}"/>
                </a:ext>
              </a:extLst>
            </p:cNvPr>
            <p:cNvSpPr txBox="1"/>
            <p:nvPr/>
          </p:nvSpPr>
          <p:spPr>
            <a:xfrm>
              <a:off x="1161139" y="3404196"/>
              <a:ext cx="4659090" cy="7675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WHO continues to </a:t>
              </a:r>
              <a:r>
                <a:rPr lang="en-IN" dirty="0" smtClean="0">
                  <a:solidFill>
                    <a:schemeClr val="bg1"/>
                  </a:solidFill>
                </a:rPr>
                <a:t>advise the travel </a:t>
              </a:r>
              <a:r>
                <a:rPr lang="en-IN" dirty="0">
                  <a:solidFill>
                    <a:schemeClr val="bg1"/>
                  </a:solidFill>
                </a:rPr>
                <a:t>restrictions </a:t>
              </a:r>
              <a:r>
                <a:rPr lang="en-IN" dirty="0" smtClean="0">
                  <a:solidFill>
                    <a:schemeClr val="bg1"/>
                  </a:solidFill>
                </a:rPr>
                <a:t>to the countries like United States, India, and Brazil that are experiencing COVID-19 </a:t>
              </a:r>
              <a:r>
                <a:rPr lang="en-IN" dirty="0">
                  <a:solidFill>
                    <a:schemeClr val="bg1"/>
                  </a:solidFill>
                </a:rPr>
                <a:t>outbreaks.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C4C978-44FE-460A-AE62-87C0408DA5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/>
          </p:nvGrpSpPr>
          <p:grpSpPr>
            <a:xfrm>
              <a:off x="3347809" y="2148407"/>
              <a:ext cx="285750" cy="214313"/>
              <a:chOff x="2614613" y="809625"/>
              <a:chExt cx="285750" cy="214313"/>
            </a:xfrm>
            <a:solidFill>
              <a:schemeClr val="bg1"/>
            </a:solidFill>
          </p:grpSpPr>
          <p:sp>
            <p:nvSpPr>
              <p:cNvPr id="14" name="Freeform 78">
                <a:extLst>
                  <a:ext uri="{FF2B5EF4-FFF2-40B4-BE49-F238E27FC236}">
                    <a16:creationId xmlns:a16="http://schemas.microsoft.com/office/drawing/2014/main" id="{D266A92F-F123-48ED-BA6A-EA2E76EDC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809625"/>
                <a:ext cx="133350" cy="214313"/>
              </a:xfrm>
              <a:custGeom>
                <a:avLst/>
                <a:gdLst>
                  <a:gd name="T0" fmla="*/ 316 w 335"/>
                  <a:gd name="T1" fmla="*/ 47 h 540"/>
                  <a:gd name="T2" fmla="*/ 325 w 335"/>
                  <a:gd name="T3" fmla="*/ 43 h 540"/>
                  <a:gd name="T4" fmla="*/ 331 w 335"/>
                  <a:gd name="T5" fmla="*/ 37 h 540"/>
                  <a:gd name="T6" fmla="*/ 335 w 335"/>
                  <a:gd name="T7" fmla="*/ 28 h 540"/>
                  <a:gd name="T8" fmla="*/ 335 w 335"/>
                  <a:gd name="T9" fmla="*/ 19 h 540"/>
                  <a:gd name="T10" fmla="*/ 331 w 335"/>
                  <a:gd name="T11" fmla="*/ 10 h 540"/>
                  <a:gd name="T12" fmla="*/ 325 w 335"/>
                  <a:gd name="T13" fmla="*/ 4 h 540"/>
                  <a:gd name="T14" fmla="*/ 316 w 335"/>
                  <a:gd name="T15" fmla="*/ 0 h 540"/>
                  <a:gd name="T16" fmla="*/ 294 w 335"/>
                  <a:gd name="T17" fmla="*/ 0 h 540"/>
                  <a:gd name="T18" fmla="*/ 260 w 335"/>
                  <a:gd name="T19" fmla="*/ 3 h 540"/>
                  <a:gd name="T20" fmla="*/ 227 w 335"/>
                  <a:gd name="T21" fmla="*/ 10 h 540"/>
                  <a:gd name="T22" fmla="*/ 198 w 335"/>
                  <a:gd name="T23" fmla="*/ 20 h 540"/>
                  <a:gd name="T24" fmla="*/ 169 w 335"/>
                  <a:gd name="T25" fmla="*/ 33 h 540"/>
                  <a:gd name="T26" fmla="*/ 142 w 335"/>
                  <a:gd name="T27" fmla="*/ 49 h 540"/>
                  <a:gd name="T28" fmla="*/ 117 w 335"/>
                  <a:gd name="T29" fmla="*/ 68 h 540"/>
                  <a:gd name="T30" fmla="*/ 95 w 335"/>
                  <a:gd name="T31" fmla="*/ 89 h 540"/>
                  <a:gd name="T32" fmla="*/ 75 w 335"/>
                  <a:gd name="T33" fmla="*/ 113 h 540"/>
                  <a:gd name="T34" fmla="*/ 57 w 335"/>
                  <a:gd name="T35" fmla="*/ 141 h 540"/>
                  <a:gd name="T36" fmla="*/ 41 w 335"/>
                  <a:gd name="T37" fmla="*/ 170 h 540"/>
                  <a:gd name="T38" fmla="*/ 27 w 335"/>
                  <a:gd name="T39" fmla="*/ 202 h 540"/>
                  <a:gd name="T40" fmla="*/ 17 w 335"/>
                  <a:gd name="T41" fmla="*/ 236 h 540"/>
                  <a:gd name="T42" fmla="*/ 8 w 335"/>
                  <a:gd name="T43" fmla="*/ 272 h 540"/>
                  <a:gd name="T44" fmla="*/ 3 w 335"/>
                  <a:gd name="T45" fmla="*/ 310 h 540"/>
                  <a:gd name="T46" fmla="*/ 0 w 335"/>
                  <a:gd name="T47" fmla="*/ 351 h 540"/>
                  <a:gd name="T48" fmla="*/ 1 w 335"/>
                  <a:gd name="T49" fmla="*/ 390 h 540"/>
                  <a:gd name="T50" fmla="*/ 7 w 335"/>
                  <a:gd name="T51" fmla="*/ 422 h 540"/>
                  <a:gd name="T52" fmla="*/ 20 w 335"/>
                  <a:gd name="T53" fmla="*/ 452 h 540"/>
                  <a:gd name="T54" fmla="*/ 38 w 335"/>
                  <a:gd name="T55" fmla="*/ 478 h 540"/>
                  <a:gd name="T56" fmla="*/ 61 w 335"/>
                  <a:gd name="T57" fmla="*/ 502 h 540"/>
                  <a:gd name="T58" fmla="*/ 88 w 335"/>
                  <a:gd name="T59" fmla="*/ 520 h 540"/>
                  <a:gd name="T60" fmla="*/ 117 w 335"/>
                  <a:gd name="T61" fmla="*/ 532 h 540"/>
                  <a:gd name="T62" fmla="*/ 150 w 335"/>
                  <a:gd name="T63" fmla="*/ 539 h 540"/>
                  <a:gd name="T64" fmla="*/ 185 w 335"/>
                  <a:gd name="T65" fmla="*/ 539 h 540"/>
                  <a:gd name="T66" fmla="*/ 218 w 335"/>
                  <a:gd name="T67" fmla="*/ 532 h 540"/>
                  <a:gd name="T68" fmla="*/ 248 w 335"/>
                  <a:gd name="T69" fmla="*/ 520 h 540"/>
                  <a:gd name="T70" fmla="*/ 274 w 335"/>
                  <a:gd name="T71" fmla="*/ 502 h 540"/>
                  <a:gd name="T72" fmla="*/ 297 w 335"/>
                  <a:gd name="T73" fmla="*/ 478 h 540"/>
                  <a:gd name="T74" fmla="*/ 315 w 335"/>
                  <a:gd name="T75" fmla="*/ 452 h 540"/>
                  <a:gd name="T76" fmla="*/ 328 w 335"/>
                  <a:gd name="T77" fmla="*/ 422 h 540"/>
                  <a:gd name="T78" fmla="*/ 334 w 335"/>
                  <a:gd name="T79" fmla="*/ 390 h 540"/>
                  <a:gd name="T80" fmla="*/ 334 w 335"/>
                  <a:gd name="T81" fmla="*/ 355 h 540"/>
                  <a:gd name="T82" fmla="*/ 328 w 335"/>
                  <a:gd name="T83" fmla="*/ 322 h 540"/>
                  <a:gd name="T84" fmla="*/ 315 w 335"/>
                  <a:gd name="T85" fmla="*/ 292 h 540"/>
                  <a:gd name="T86" fmla="*/ 297 w 335"/>
                  <a:gd name="T87" fmla="*/ 265 h 540"/>
                  <a:gd name="T88" fmla="*/ 274 w 335"/>
                  <a:gd name="T89" fmla="*/ 242 h 540"/>
                  <a:gd name="T90" fmla="*/ 248 w 335"/>
                  <a:gd name="T91" fmla="*/ 224 h 540"/>
                  <a:gd name="T92" fmla="*/ 218 w 335"/>
                  <a:gd name="T93" fmla="*/ 212 h 540"/>
                  <a:gd name="T94" fmla="*/ 185 w 335"/>
                  <a:gd name="T95" fmla="*/ 204 h 540"/>
                  <a:gd name="T96" fmla="*/ 153 w 335"/>
                  <a:gd name="T97" fmla="*/ 204 h 540"/>
                  <a:gd name="T98" fmla="*/ 126 w 335"/>
                  <a:gd name="T99" fmla="*/ 209 h 540"/>
                  <a:gd name="T100" fmla="*/ 99 w 335"/>
                  <a:gd name="T101" fmla="*/ 218 h 540"/>
                  <a:gd name="T102" fmla="*/ 76 w 335"/>
                  <a:gd name="T103" fmla="*/ 232 h 540"/>
                  <a:gd name="T104" fmla="*/ 73 w 335"/>
                  <a:gd name="T105" fmla="*/ 214 h 540"/>
                  <a:gd name="T106" fmla="*/ 94 w 335"/>
                  <a:gd name="T107" fmla="*/ 170 h 540"/>
                  <a:gd name="T108" fmla="*/ 119 w 335"/>
                  <a:gd name="T109" fmla="*/ 133 h 540"/>
                  <a:gd name="T110" fmla="*/ 150 w 335"/>
                  <a:gd name="T111" fmla="*/ 104 h 540"/>
                  <a:gd name="T112" fmla="*/ 183 w 335"/>
                  <a:gd name="T113" fmla="*/ 80 h 540"/>
                  <a:gd name="T114" fmla="*/ 218 w 335"/>
                  <a:gd name="T115" fmla="*/ 64 h 540"/>
                  <a:gd name="T116" fmla="*/ 255 w 335"/>
                  <a:gd name="T117" fmla="*/ 54 h 540"/>
                  <a:gd name="T118" fmla="*/ 293 w 335"/>
                  <a:gd name="T119" fmla="*/ 49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5" h="540">
                    <a:moveTo>
                      <a:pt x="312" y="47"/>
                    </a:moveTo>
                    <a:lnTo>
                      <a:pt x="316" y="47"/>
                    </a:lnTo>
                    <a:lnTo>
                      <a:pt x="321" y="45"/>
                    </a:lnTo>
                    <a:lnTo>
                      <a:pt x="325" y="43"/>
                    </a:lnTo>
                    <a:lnTo>
                      <a:pt x="329" y="41"/>
                    </a:lnTo>
                    <a:lnTo>
                      <a:pt x="331" y="37"/>
                    </a:lnTo>
                    <a:lnTo>
                      <a:pt x="333" y="33"/>
                    </a:lnTo>
                    <a:lnTo>
                      <a:pt x="335" y="28"/>
                    </a:lnTo>
                    <a:lnTo>
                      <a:pt x="335" y="24"/>
                    </a:lnTo>
                    <a:lnTo>
                      <a:pt x="335" y="19"/>
                    </a:lnTo>
                    <a:lnTo>
                      <a:pt x="333" y="15"/>
                    </a:lnTo>
                    <a:lnTo>
                      <a:pt x="331" y="10"/>
                    </a:lnTo>
                    <a:lnTo>
                      <a:pt x="329" y="6"/>
                    </a:lnTo>
                    <a:lnTo>
                      <a:pt x="325" y="4"/>
                    </a:lnTo>
                    <a:lnTo>
                      <a:pt x="321" y="2"/>
                    </a:lnTo>
                    <a:lnTo>
                      <a:pt x="316" y="0"/>
                    </a:lnTo>
                    <a:lnTo>
                      <a:pt x="312" y="0"/>
                    </a:lnTo>
                    <a:lnTo>
                      <a:pt x="294" y="0"/>
                    </a:lnTo>
                    <a:lnTo>
                      <a:pt x="277" y="1"/>
                    </a:lnTo>
                    <a:lnTo>
                      <a:pt x="260" y="3"/>
                    </a:lnTo>
                    <a:lnTo>
                      <a:pt x="244" y="6"/>
                    </a:lnTo>
                    <a:lnTo>
                      <a:pt x="227" y="10"/>
                    </a:lnTo>
                    <a:lnTo>
                      <a:pt x="213" y="15"/>
                    </a:lnTo>
                    <a:lnTo>
                      <a:pt x="198" y="20"/>
                    </a:lnTo>
                    <a:lnTo>
                      <a:pt x="183" y="26"/>
                    </a:lnTo>
                    <a:lnTo>
                      <a:pt x="169" y="33"/>
                    </a:lnTo>
                    <a:lnTo>
                      <a:pt x="155" y="40"/>
                    </a:lnTo>
                    <a:lnTo>
                      <a:pt x="142" y="49"/>
                    </a:lnTo>
                    <a:lnTo>
                      <a:pt x="130" y="58"/>
                    </a:lnTo>
                    <a:lnTo>
                      <a:pt x="117" y="68"/>
                    </a:lnTo>
                    <a:lnTo>
                      <a:pt x="106" y="78"/>
                    </a:lnTo>
                    <a:lnTo>
                      <a:pt x="95" y="89"/>
                    </a:lnTo>
                    <a:lnTo>
                      <a:pt x="84" y="101"/>
                    </a:lnTo>
                    <a:lnTo>
                      <a:pt x="75" y="113"/>
                    </a:lnTo>
                    <a:lnTo>
                      <a:pt x="65" y="127"/>
                    </a:lnTo>
                    <a:lnTo>
                      <a:pt x="57" y="141"/>
                    </a:lnTo>
                    <a:lnTo>
                      <a:pt x="48" y="154"/>
                    </a:lnTo>
                    <a:lnTo>
                      <a:pt x="41" y="170"/>
                    </a:lnTo>
                    <a:lnTo>
                      <a:pt x="34" y="185"/>
                    </a:lnTo>
                    <a:lnTo>
                      <a:pt x="27" y="202"/>
                    </a:lnTo>
                    <a:lnTo>
                      <a:pt x="22" y="218"/>
                    </a:lnTo>
                    <a:lnTo>
                      <a:pt x="17" y="236"/>
                    </a:lnTo>
                    <a:lnTo>
                      <a:pt x="12" y="254"/>
                    </a:lnTo>
                    <a:lnTo>
                      <a:pt x="8" y="272"/>
                    </a:lnTo>
                    <a:lnTo>
                      <a:pt x="5" y="291"/>
                    </a:lnTo>
                    <a:lnTo>
                      <a:pt x="3" y="310"/>
                    </a:lnTo>
                    <a:lnTo>
                      <a:pt x="1" y="330"/>
                    </a:lnTo>
                    <a:lnTo>
                      <a:pt x="0" y="351"/>
                    </a:lnTo>
                    <a:lnTo>
                      <a:pt x="0" y="371"/>
                    </a:lnTo>
                    <a:lnTo>
                      <a:pt x="1" y="390"/>
                    </a:lnTo>
                    <a:lnTo>
                      <a:pt x="3" y="405"/>
                    </a:lnTo>
                    <a:lnTo>
                      <a:pt x="7" y="422"/>
                    </a:lnTo>
                    <a:lnTo>
                      <a:pt x="12" y="437"/>
                    </a:lnTo>
                    <a:lnTo>
                      <a:pt x="20" y="452"/>
                    </a:lnTo>
                    <a:lnTo>
                      <a:pt x="28" y="466"/>
                    </a:lnTo>
                    <a:lnTo>
                      <a:pt x="38" y="478"/>
                    </a:lnTo>
                    <a:lnTo>
                      <a:pt x="48" y="491"/>
                    </a:lnTo>
                    <a:lnTo>
                      <a:pt x="61" y="502"/>
                    </a:lnTo>
                    <a:lnTo>
                      <a:pt x="74" y="511"/>
                    </a:lnTo>
                    <a:lnTo>
                      <a:pt x="88" y="520"/>
                    </a:lnTo>
                    <a:lnTo>
                      <a:pt x="102" y="527"/>
                    </a:lnTo>
                    <a:lnTo>
                      <a:pt x="117" y="532"/>
                    </a:lnTo>
                    <a:lnTo>
                      <a:pt x="134" y="537"/>
                    </a:lnTo>
                    <a:lnTo>
                      <a:pt x="150" y="539"/>
                    </a:lnTo>
                    <a:lnTo>
                      <a:pt x="168" y="540"/>
                    </a:lnTo>
                    <a:lnTo>
                      <a:pt x="185" y="539"/>
                    </a:lnTo>
                    <a:lnTo>
                      <a:pt x="201" y="537"/>
                    </a:lnTo>
                    <a:lnTo>
                      <a:pt x="218" y="532"/>
                    </a:lnTo>
                    <a:lnTo>
                      <a:pt x="233" y="527"/>
                    </a:lnTo>
                    <a:lnTo>
                      <a:pt x="248" y="520"/>
                    </a:lnTo>
                    <a:lnTo>
                      <a:pt x="261" y="511"/>
                    </a:lnTo>
                    <a:lnTo>
                      <a:pt x="274" y="502"/>
                    </a:lnTo>
                    <a:lnTo>
                      <a:pt x="287" y="491"/>
                    </a:lnTo>
                    <a:lnTo>
                      <a:pt x="297" y="478"/>
                    </a:lnTo>
                    <a:lnTo>
                      <a:pt x="307" y="466"/>
                    </a:lnTo>
                    <a:lnTo>
                      <a:pt x="315" y="452"/>
                    </a:lnTo>
                    <a:lnTo>
                      <a:pt x="323" y="437"/>
                    </a:lnTo>
                    <a:lnTo>
                      <a:pt x="328" y="422"/>
                    </a:lnTo>
                    <a:lnTo>
                      <a:pt x="332" y="405"/>
                    </a:lnTo>
                    <a:lnTo>
                      <a:pt x="334" y="390"/>
                    </a:lnTo>
                    <a:lnTo>
                      <a:pt x="335" y="371"/>
                    </a:lnTo>
                    <a:lnTo>
                      <a:pt x="334" y="355"/>
                    </a:lnTo>
                    <a:lnTo>
                      <a:pt x="332" y="338"/>
                    </a:lnTo>
                    <a:lnTo>
                      <a:pt x="328" y="322"/>
                    </a:lnTo>
                    <a:lnTo>
                      <a:pt x="323" y="307"/>
                    </a:lnTo>
                    <a:lnTo>
                      <a:pt x="315" y="292"/>
                    </a:lnTo>
                    <a:lnTo>
                      <a:pt x="307" y="278"/>
                    </a:lnTo>
                    <a:lnTo>
                      <a:pt x="297" y="265"/>
                    </a:lnTo>
                    <a:lnTo>
                      <a:pt x="287" y="253"/>
                    </a:lnTo>
                    <a:lnTo>
                      <a:pt x="274" y="242"/>
                    </a:lnTo>
                    <a:lnTo>
                      <a:pt x="261" y="233"/>
                    </a:lnTo>
                    <a:lnTo>
                      <a:pt x="248" y="224"/>
                    </a:lnTo>
                    <a:lnTo>
                      <a:pt x="233" y="217"/>
                    </a:lnTo>
                    <a:lnTo>
                      <a:pt x="218" y="212"/>
                    </a:lnTo>
                    <a:lnTo>
                      <a:pt x="201" y="207"/>
                    </a:lnTo>
                    <a:lnTo>
                      <a:pt x="185" y="204"/>
                    </a:lnTo>
                    <a:lnTo>
                      <a:pt x="168" y="204"/>
                    </a:lnTo>
                    <a:lnTo>
                      <a:pt x="153" y="204"/>
                    </a:lnTo>
                    <a:lnTo>
                      <a:pt x="140" y="206"/>
                    </a:lnTo>
                    <a:lnTo>
                      <a:pt x="126" y="209"/>
                    </a:lnTo>
                    <a:lnTo>
                      <a:pt x="112" y="213"/>
                    </a:lnTo>
                    <a:lnTo>
                      <a:pt x="99" y="218"/>
                    </a:lnTo>
                    <a:lnTo>
                      <a:pt x="88" y="224"/>
                    </a:lnTo>
                    <a:lnTo>
                      <a:pt x="76" y="232"/>
                    </a:lnTo>
                    <a:lnTo>
                      <a:pt x="64" y="239"/>
                    </a:lnTo>
                    <a:lnTo>
                      <a:pt x="73" y="214"/>
                    </a:lnTo>
                    <a:lnTo>
                      <a:pt x="83" y="191"/>
                    </a:lnTo>
                    <a:lnTo>
                      <a:pt x="94" y="170"/>
                    </a:lnTo>
                    <a:lnTo>
                      <a:pt x="107" y="150"/>
                    </a:lnTo>
                    <a:lnTo>
                      <a:pt x="119" y="133"/>
                    </a:lnTo>
                    <a:lnTo>
                      <a:pt x="134" y="117"/>
                    </a:lnTo>
                    <a:lnTo>
                      <a:pt x="150" y="104"/>
                    </a:lnTo>
                    <a:lnTo>
                      <a:pt x="166" y="91"/>
                    </a:lnTo>
                    <a:lnTo>
                      <a:pt x="183" y="80"/>
                    </a:lnTo>
                    <a:lnTo>
                      <a:pt x="200" y="72"/>
                    </a:lnTo>
                    <a:lnTo>
                      <a:pt x="218" y="64"/>
                    </a:lnTo>
                    <a:lnTo>
                      <a:pt x="237" y="58"/>
                    </a:lnTo>
                    <a:lnTo>
                      <a:pt x="255" y="54"/>
                    </a:lnTo>
                    <a:lnTo>
                      <a:pt x="274" y="51"/>
                    </a:lnTo>
                    <a:lnTo>
                      <a:pt x="293" y="49"/>
                    </a:lnTo>
                    <a:lnTo>
                      <a:pt x="312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 79">
                <a:extLst>
                  <a:ext uri="{FF2B5EF4-FFF2-40B4-BE49-F238E27FC236}">
                    <a16:creationId xmlns:a16="http://schemas.microsoft.com/office/drawing/2014/main" id="{6CE1D3D5-5ADE-4089-BF13-E4D2B7AA9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013" y="809625"/>
                <a:ext cx="133350" cy="214313"/>
              </a:xfrm>
              <a:custGeom>
                <a:avLst/>
                <a:gdLst>
                  <a:gd name="T0" fmla="*/ 154 w 336"/>
                  <a:gd name="T1" fmla="*/ 204 h 540"/>
                  <a:gd name="T2" fmla="*/ 126 w 336"/>
                  <a:gd name="T3" fmla="*/ 209 h 540"/>
                  <a:gd name="T4" fmla="*/ 100 w 336"/>
                  <a:gd name="T5" fmla="*/ 218 h 540"/>
                  <a:gd name="T6" fmla="*/ 76 w 336"/>
                  <a:gd name="T7" fmla="*/ 232 h 540"/>
                  <a:gd name="T8" fmla="*/ 73 w 336"/>
                  <a:gd name="T9" fmla="*/ 214 h 540"/>
                  <a:gd name="T10" fmla="*/ 94 w 336"/>
                  <a:gd name="T11" fmla="*/ 170 h 540"/>
                  <a:gd name="T12" fmla="*/ 120 w 336"/>
                  <a:gd name="T13" fmla="*/ 133 h 540"/>
                  <a:gd name="T14" fmla="*/ 150 w 336"/>
                  <a:gd name="T15" fmla="*/ 104 h 540"/>
                  <a:gd name="T16" fmla="*/ 183 w 336"/>
                  <a:gd name="T17" fmla="*/ 80 h 540"/>
                  <a:gd name="T18" fmla="*/ 218 w 336"/>
                  <a:gd name="T19" fmla="*/ 64 h 540"/>
                  <a:gd name="T20" fmla="*/ 255 w 336"/>
                  <a:gd name="T21" fmla="*/ 54 h 540"/>
                  <a:gd name="T22" fmla="*/ 294 w 336"/>
                  <a:gd name="T23" fmla="*/ 49 h 540"/>
                  <a:gd name="T24" fmla="*/ 317 w 336"/>
                  <a:gd name="T25" fmla="*/ 47 h 540"/>
                  <a:gd name="T26" fmla="*/ 325 w 336"/>
                  <a:gd name="T27" fmla="*/ 43 h 540"/>
                  <a:gd name="T28" fmla="*/ 332 w 336"/>
                  <a:gd name="T29" fmla="*/ 37 h 540"/>
                  <a:gd name="T30" fmla="*/ 336 w 336"/>
                  <a:gd name="T31" fmla="*/ 28 h 540"/>
                  <a:gd name="T32" fmla="*/ 336 w 336"/>
                  <a:gd name="T33" fmla="*/ 19 h 540"/>
                  <a:gd name="T34" fmla="*/ 332 w 336"/>
                  <a:gd name="T35" fmla="*/ 10 h 540"/>
                  <a:gd name="T36" fmla="*/ 325 w 336"/>
                  <a:gd name="T37" fmla="*/ 4 h 540"/>
                  <a:gd name="T38" fmla="*/ 317 w 336"/>
                  <a:gd name="T39" fmla="*/ 0 h 540"/>
                  <a:gd name="T40" fmla="*/ 295 w 336"/>
                  <a:gd name="T41" fmla="*/ 0 h 540"/>
                  <a:gd name="T42" fmla="*/ 261 w 336"/>
                  <a:gd name="T43" fmla="*/ 3 h 540"/>
                  <a:gd name="T44" fmla="*/ 228 w 336"/>
                  <a:gd name="T45" fmla="*/ 10 h 540"/>
                  <a:gd name="T46" fmla="*/ 198 w 336"/>
                  <a:gd name="T47" fmla="*/ 20 h 540"/>
                  <a:gd name="T48" fmla="*/ 170 w 336"/>
                  <a:gd name="T49" fmla="*/ 33 h 540"/>
                  <a:gd name="T50" fmla="*/ 142 w 336"/>
                  <a:gd name="T51" fmla="*/ 49 h 540"/>
                  <a:gd name="T52" fmla="*/ 118 w 336"/>
                  <a:gd name="T53" fmla="*/ 68 h 540"/>
                  <a:gd name="T54" fmla="*/ 96 w 336"/>
                  <a:gd name="T55" fmla="*/ 89 h 540"/>
                  <a:gd name="T56" fmla="*/ 75 w 336"/>
                  <a:gd name="T57" fmla="*/ 113 h 540"/>
                  <a:gd name="T58" fmla="*/ 56 w 336"/>
                  <a:gd name="T59" fmla="*/ 141 h 540"/>
                  <a:gd name="T60" fmla="*/ 42 w 336"/>
                  <a:gd name="T61" fmla="*/ 170 h 540"/>
                  <a:gd name="T62" fmla="*/ 28 w 336"/>
                  <a:gd name="T63" fmla="*/ 202 h 540"/>
                  <a:gd name="T64" fmla="*/ 17 w 336"/>
                  <a:gd name="T65" fmla="*/ 236 h 540"/>
                  <a:gd name="T66" fmla="*/ 9 w 336"/>
                  <a:gd name="T67" fmla="*/ 272 h 540"/>
                  <a:gd name="T68" fmla="*/ 3 w 336"/>
                  <a:gd name="T69" fmla="*/ 310 h 540"/>
                  <a:gd name="T70" fmla="*/ 0 w 336"/>
                  <a:gd name="T71" fmla="*/ 351 h 540"/>
                  <a:gd name="T72" fmla="*/ 0 w 336"/>
                  <a:gd name="T73" fmla="*/ 390 h 540"/>
                  <a:gd name="T74" fmla="*/ 8 w 336"/>
                  <a:gd name="T75" fmla="*/ 422 h 540"/>
                  <a:gd name="T76" fmla="*/ 20 w 336"/>
                  <a:gd name="T77" fmla="*/ 452 h 540"/>
                  <a:gd name="T78" fmla="*/ 38 w 336"/>
                  <a:gd name="T79" fmla="*/ 478 h 540"/>
                  <a:gd name="T80" fmla="*/ 61 w 336"/>
                  <a:gd name="T81" fmla="*/ 502 h 540"/>
                  <a:gd name="T82" fmla="*/ 88 w 336"/>
                  <a:gd name="T83" fmla="*/ 520 h 540"/>
                  <a:gd name="T84" fmla="*/ 118 w 336"/>
                  <a:gd name="T85" fmla="*/ 532 h 540"/>
                  <a:gd name="T86" fmla="*/ 151 w 336"/>
                  <a:gd name="T87" fmla="*/ 539 h 540"/>
                  <a:gd name="T88" fmla="*/ 186 w 336"/>
                  <a:gd name="T89" fmla="*/ 539 h 540"/>
                  <a:gd name="T90" fmla="*/ 218 w 336"/>
                  <a:gd name="T91" fmla="*/ 532 h 540"/>
                  <a:gd name="T92" fmla="*/ 248 w 336"/>
                  <a:gd name="T93" fmla="*/ 520 h 540"/>
                  <a:gd name="T94" fmla="*/ 275 w 336"/>
                  <a:gd name="T95" fmla="*/ 502 h 540"/>
                  <a:gd name="T96" fmla="*/ 298 w 336"/>
                  <a:gd name="T97" fmla="*/ 478 h 540"/>
                  <a:gd name="T98" fmla="*/ 316 w 336"/>
                  <a:gd name="T99" fmla="*/ 452 h 540"/>
                  <a:gd name="T100" fmla="*/ 329 w 336"/>
                  <a:gd name="T101" fmla="*/ 422 h 540"/>
                  <a:gd name="T102" fmla="*/ 335 w 336"/>
                  <a:gd name="T103" fmla="*/ 390 h 540"/>
                  <a:gd name="T104" fmla="*/ 335 w 336"/>
                  <a:gd name="T105" fmla="*/ 355 h 540"/>
                  <a:gd name="T106" fmla="*/ 329 w 336"/>
                  <a:gd name="T107" fmla="*/ 322 h 540"/>
                  <a:gd name="T108" fmla="*/ 316 w 336"/>
                  <a:gd name="T109" fmla="*/ 292 h 540"/>
                  <a:gd name="T110" fmla="*/ 298 w 336"/>
                  <a:gd name="T111" fmla="*/ 265 h 540"/>
                  <a:gd name="T112" fmla="*/ 275 w 336"/>
                  <a:gd name="T113" fmla="*/ 242 h 540"/>
                  <a:gd name="T114" fmla="*/ 248 w 336"/>
                  <a:gd name="T115" fmla="*/ 224 h 540"/>
                  <a:gd name="T116" fmla="*/ 218 w 336"/>
                  <a:gd name="T117" fmla="*/ 212 h 540"/>
                  <a:gd name="T118" fmla="*/ 186 w 336"/>
                  <a:gd name="T119" fmla="*/ 204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6" h="540">
                    <a:moveTo>
                      <a:pt x="168" y="204"/>
                    </a:moveTo>
                    <a:lnTo>
                      <a:pt x="154" y="204"/>
                    </a:lnTo>
                    <a:lnTo>
                      <a:pt x="140" y="206"/>
                    </a:lnTo>
                    <a:lnTo>
                      <a:pt x="126" y="209"/>
                    </a:lnTo>
                    <a:lnTo>
                      <a:pt x="112" y="213"/>
                    </a:lnTo>
                    <a:lnTo>
                      <a:pt x="100" y="218"/>
                    </a:lnTo>
                    <a:lnTo>
                      <a:pt x="88" y="224"/>
                    </a:lnTo>
                    <a:lnTo>
                      <a:pt x="76" y="232"/>
                    </a:lnTo>
                    <a:lnTo>
                      <a:pt x="65" y="239"/>
                    </a:lnTo>
                    <a:lnTo>
                      <a:pt x="73" y="214"/>
                    </a:lnTo>
                    <a:lnTo>
                      <a:pt x="83" y="191"/>
                    </a:lnTo>
                    <a:lnTo>
                      <a:pt x="94" y="170"/>
                    </a:lnTo>
                    <a:lnTo>
                      <a:pt x="107" y="150"/>
                    </a:lnTo>
                    <a:lnTo>
                      <a:pt x="120" y="133"/>
                    </a:lnTo>
                    <a:lnTo>
                      <a:pt x="135" y="117"/>
                    </a:lnTo>
                    <a:lnTo>
                      <a:pt x="150" y="104"/>
                    </a:lnTo>
                    <a:lnTo>
                      <a:pt x="167" y="91"/>
                    </a:lnTo>
                    <a:lnTo>
                      <a:pt x="183" y="80"/>
                    </a:lnTo>
                    <a:lnTo>
                      <a:pt x="200" y="72"/>
                    </a:lnTo>
                    <a:lnTo>
                      <a:pt x="218" y="64"/>
                    </a:lnTo>
                    <a:lnTo>
                      <a:pt x="236" y="58"/>
                    </a:lnTo>
                    <a:lnTo>
                      <a:pt x="255" y="54"/>
                    </a:lnTo>
                    <a:lnTo>
                      <a:pt x="275" y="51"/>
                    </a:lnTo>
                    <a:lnTo>
                      <a:pt x="294" y="49"/>
                    </a:lnTo>
                    <a:lnTo>
                      <a:pt x="313" y="47"/>
                    </a:lnTo>
                    <a:lnTo>
                      <a:pt x="317" y="47"/>
                    </a:lnTo>
                    <a:lnTo>
                      <a:pt x="321" y="45"/>
                    </a:lnTo>
                    <a:lnTo>
                      <a:pt x="325" y="43"/>
                    </a:lnTo>
                    <a:lnTo>
                      <a:pt x="330" y="41"/>
                    </a:lnTo>
                    <a:lnTo>
                      <a:pt x="332" y="37"/>
                    </a:lnTo>
                    <a:lnTo>
                      <a:pt x="334" y="33"/>
                    </a:lnTo>
                    <a:lnTo>
                      <a:pt x="336" y="28"/>
                    </a:lnTo>
                    <a:lnTo>
                      <a:pt x="336" y="24"/>
                    </a:lnTo>
                    <a:lnTo>
                      <a:pt x="336" y="19"/>
                    </a:lnTo>
                    <a:lnTo>
                      <a:pt x="334" y="15"/>
                    </a:lnTo>
                    <a:lnTo>
                      <a:pt x="332" y="10"/>
                    </a:lnTo>
                    <a:lnTo>
                      <a:pt x="330" y="6"/>
                    </a:lnTo>
                    <a:lnTo>
                      <a:pt x="325" y="4"/>
                    </a:lnTo>
                    <a:lnTo>
                      <a:pt x="321" y="2"/>
                    </a:lnTo>
                    <a:lnTo>
                      <a:pt x="317" y="0"/>
                    </a:lnTo>
                    <a:lnTo>
                      <a:pt x="313" y="0"/>
                    </a:lnTo>
                    <a:lnTo>
                      <a:pt x="295" y="0"/>
                    </a:lnTo>
                    <a:lnTo>
                      <a:pt x="278" y="1"/>
                    </a:lnTo>
                    <a:lnTo>
                      <a:pt x="261" y="3"/>
                    </a:lnTo>
                    <a:lnTo>
                      <a:pt x="244" y="6"/>
                    </a:lnTo>
                    <a:lnTo>
                      <a:pt x="228" y="10"/>
                    </a:lnTo>
                    <a:lnTo>
                      <a:pt x="213" y="15"/>
                    </a:lnTo>
                    <a:lnTo>
                      <a:pt x="198" y="20"/>
                    </a:lnTo>
                    <a:lnTo>
                      <a:pt x="183" y="26"/>
                    </a:lnTo>
                    <a:lnTo>
                      <a:pt x="170" y="33"/>
                    </a:lnTo>
                    <a:lnTo>
                      <a:pt x="156" y="40"/>
                    </a:lnTo>
                    <a:lnTo>
                      <a:pt x="142" y="49"/>
                    </a:lnTo>
                    <a:lnTo>
                      <a:pt x="131" y="58"/>
                    </a:lnTo>
                    <a:lnTo>
                      <a:pt x="118" y="68"/>
                    </a:lnTo>
                    <a:lnTo>
                      <a:pt x="106" y="78"/>
                    </a:lnTo>
                    <a:lnTo>
                      <a:pt x="96" y="89"/>
                    </a:lnTo>
                    <a:lnTo>
                      <a:pt x="85" y="101"/>
                    </a:lnTo>
                    <a:lnTo>
                      <a:pt x="75" y="113"/>
                    </a:lnTo>
                    <a:lnTo>
                      <a:pt x="66" y="127"/>
                    </a:lnTo>
                    <a:lnTo>
                      <a:pt x="56" y="141"/>
                    </a:lnTo>
                    <a:lnTo>
                      <a:pt x="49" y="154"/>
                    </a:lnTo>
                    <a:lnTo>
                      <a:pt x="42" y="170"/>
                    </a:lnTo>
                    <a:lnTo>
                      <a:pt x="34" y="185"/>
                    </a:lnTo>
                    <a:lnTo>
                      <a:pt x="28" y="202"/>
                    </a:lnTo>
                    <a:lnTo>
                      <a:pt x="22" y="218"/>
                    </a:lnTo>
                    <a:lnTo>
                      <a:pt x="17" y="236"/>
                    </a:lnTo>
                    <a:lnTo>
                      <a:pt x="13" y="254"/>
                    </a:lnTo>
                    <a:lnTo>
                      <a:pt x="9" y="272"/>
                    </a:lnTo>
                    <a:lnTo>
                      <a:pt x="6" y="291"/>
                    </a:lnTo>
                    <a:lnTo>
                      <a:pt x="3" y="310"/>
                    </a:lnTo>
                    <a:lnTo>
                      <a:pt x="1" y="330"/>
                    </a:lnTo>
                    <a:lnTo>
                      <a:pt x="0" y="351"/>
                    </a:lnTo>
                    <a:lnTo>
                      <a:pt x="0" y="371"/>
                    </a:lnTo>
                    <a:lnTo>
                      <a:pt x="0" y="390"/>
                    </a:lnTo>
                    <a:lnTo>
                      <a:pt x="3" y="405"/>
                    </a:lnTo>
                    <a:lnTo>
                      <a:pt x="8" y="422"/>
                    </a:lnTo>
                    <a:lnTo>
                      <a:pt x="13" y="437"/>
                    </a:lnTo>
                    <a:lnTo>
                      <a:pt x="20" y="452"/>
                    </a:lnTo>
                    <a:lnTo>
                      <a:pt x="29" y="466"/>
                    </a:lnTo>
                    <a:lnTo>
                      <a:pt x="38" y="478"/>
                    </a:lnTo>
                    <a:lnTo>
                      <a:pt x="49" y="491"/>
                    </a:lnTo>
                    <a:lnTo>
                      <a:pt x="61" y="502"/>
                    </a:lnTo>
                    <a:lnTo>
                      <a:pt x="74" y="511"/>
                    </a:lnTo>
                    <a:lnTo>
                      <a:pt x="88" y="520"/>
                    </a:lnTo>
                    <a:lnTo>
                      <a:pt x="103" y="527"/>
                    </a:lnTo>
                    <a:lnTo>
                      <a:pt x="118" y="532"/>
                    </a:lnTo>
                    <a:lnTo>
                      <a:pt x="134" y="537"/>
                    </a:lnTo>
                    <a:lnTo>
                      <a:pt x="151" y="539"/>
                    </a:lnTo>
                    <a:lnTo>
                      <a:pt x="168" y="540"/>
                    </a:lnTo>
                    <a:lnTo>
                      <a:pt x="186" y="539"/>
                    </a:lnTo>
                    <a:lnTo>
                      <a:pt x="201" y="537"/>
                    </a:lnTo>
                    <a:lnTo>
                      <a:pt x="218" y="532"/>
                    </a:lnTo>
                    <a:lnTo>
                      <a:pt x="233" y="527"/>
                    </a:lnTo>
                    <a:lnTo>
                      <a:pt x="248" y="520"/>
                    </a:lnTo>
                    <a:lnTo>
                      <a:pt x="262" y="511"/>
                    </a:lnTo>
                    <a:lnTo>
                      <a:pt x="275" y="502"/>
                    </a:lnTo>
                    <a:lnTo>
                      <a:pt x="287" y="491"/>
                    </a:lnTo>
                    <a:lnTo>
                      <a:pt x="298" y="478"/>
                    </a:lnTo>
                    <a:lnTo>
                      <a:pt x="307" y="466"/>
                    </a:lnTo>
                    <a:lnTo>
                      <a:pt x="316" y="452"/>
                    </a:lnTo>
                    <a:lnTo>
                      <a:pt x="323" y="437"/>
                    </a:lnTo>
                    <a:lnTo>
                      <a:pt x="329" y="422"/>
                    </a:lnTo>
                    <a:lnTo>
                      <a:pt x="333" y="405"/>
                    </a:lnTo>
                    <a:lnTo>
                      <a:pt x="335" y="390"/>
                    </a:lnTo>
                    <a:lnTo>
                      <a:pt x="336" y="371"/>
                    </a:lnTo>
                    <a:lnTo>
                      <a:pt x="335" y="355"/>
                    </a:lnTo>
                    <a:lnTo>
                      <a:pt x="333" y="338"/>
                    </a:lnTo>
                    <a:lnTo>
                      <a:pt x="329" y="322"/>
                    </a:lnTo>
                    <a:lnTo>
                      <a:pt x="323" y="307"/>
                    </a:lnTo>
                    <a:lnTo>
                      <a:pt x="316" y="292"/>
                    </a:lnTo>
                    <a:lnTo>
                      <a:pt x="307" y="278"/>
                    </a:lnTo>
                    <a:lnTo>
                      <a:pt x="298" y="265"/>
                    </a:lnTo>
                    <a:lnTo>
                      <a:pt x="287" y="253"/>
                    </a:lnTo>
                    <a:lnTo>
                      <a:pt x="275" y="242"/>
                    </a:lnTo>
                    <a:lnTo>
                      <a:pt x="262" y="233"/>
                    </a:lnTo>
                    <a:lnTo>
                      <a:pt x="248" y="224"/>
                    </a:lnTo>
                    <a:lnTo>
                      <a:pt x="233" y="217"/>
                    </a:lnTo>
                    <a:lnTo>
                      <a:pt x="218" y="212"/>
                    </a:lnTo>
                    <a:lnTo>
                      <a:pt x="201" y="207"/>
                    </a:lnTo>
                    <a:lnTo>
                      <a:pt x="186" y="204"/>
                    </a:lnTo>
                    <a:lnTo>
                      <a:pt x="168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TRAVEL </a:t>
            </a:r>
            <a:r>
              <a:rPr lang="en-US" sz="3200" dirty="0" smtClean="0">
                <a:latin typeface="+mj-lt"/>
              </a:rPr>
              <a:t>ADVISORY</a:t>
            </a:r>
            <a:endParaRPr lang="en-US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3603556" y="3089190"/>
            <a:ext cx="515345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Attention all travellers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638964"/>
            <a:ext cx="9264193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3.9 BILLION PEOPLE</a:t>
            </a:r>
          </a:p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UNDER LOCKDOWN</a:t>
            </a:r>
            <a:endParaRPr lang="en-US" sz="4800" dirty="0">
              <a:solidFill>
                <a:schemeClr val="accent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 descr="This is a chart. ">
            <a:extLst>
              <a:ext uri="{FF2B5EF4-FFF2-40B4-BE49-F238E27FC236}">
                <a16:creationId xmlns:a16="http://schemas.microsoft.com/office/drawing/2014/main" id="{BC6538B6-6A20-4BDA-BF9C-9696A92681D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315402"/>
              </p:ext>
            </p:extLst>
          </p:nvPr>
        </p:nvGraphicFramePr>
        <p:xfrm>
          <a:off x="-1" y="2994040"/>
          <a:ext cx="12191999" cy="2629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040583"/>
            <a:ext cx="9264193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ACROSS THE WORLD, 115 COUNTRIES HAVE ANNOUNCED EITHER A COMPLETE LOCKDOWN OR SHUTDOWN IN SOME TERRITORIES</a:t>
            </a:r>
            <a:endParaRPr lang="en-US" sz="3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368300" y="5623806"/>
            <a:ext cx="114553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dirty="0" smtClean="0"/>
              <a:t>The impact </a:t>
            </a:r>
            <a:r>
              <a:rPr lang="en-IN" dirty="0"/>
              <a:t>of Lock Down on Reproduction Number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3" y="4885635"/>
            <a:ext cx="926419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Do lockdowns actually work?</a:t>
            </a:r>
            <a:endParaRPr lang="en-US" sz="4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38638" y="6664869"/>
            <a:ext cx="118236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200" b="1" dirty="0" smtClean="0"/>
              <a:t>Source:</a:t>
            </a:r>
            <a:r>
              <a:rPr lang="en-IN" sz="1200" dirty="0" smtClean="0"/>
              <a:t> India today, April 5, 2020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7096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33550" y="1907600"/>
            <a:ext cx="8724900" cy="1950313"/>
            <a:chOff x="889000" y="2250500"/>
            <a:chExt cx="8724900" cy="1950313"/>
          </a:xfrm>
        </p:grpSpPr>
        <p:sp>
          <p:nvSpPr>
            <p:cNvPr id="2" name="Rounded Rectangle 1"/>
            <p:cNvSpPr/>
            <p:nvPr/>
          </p:nvSpPr>
          <p:spPr>
            <a:xfrm>
              <a:off x="889000" y="2590800"/>
              <a:ext cx="2070100" cy="9779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/>
                <a:t>Susceptible</a:t>
              </a:r>
              <a:endParaRPr lang="en-IN" sz="2400" b="1" dirty="0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216400" y="2590800"/>
              <a:ext cx="2070100" cy="9779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/>
                <a:t>Infectious</a:t>
              </a:r>
              <a:endParaRPr lang="en-IN" sz="2400" b="1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543800" y="2590800"/>
              <a:ext cx="2070100" cy="9779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/>
                <a:t>Recovered</a:t>
              </a:r>
              <a:endParaRPr lang="en-IN" sz="2400" b="1" dirty="0"/>
            </a:p>
          </p:txBody>
        </p:sp>
        <p:cxnSp>
          <p:nvCxnSpPr>
            <p:cNvPr id="6" name="Straight Arrow Connector 5"/>
            <p:cNvCxnSpPr>
              <a:stCxn id="2" idx="3"/>
              <a:endCxn id="3" idx="1"/>
            </p:cNvCxnSpPr>
            <p:nvPr/>
          </p:nvCxnSpPr>
          <p:spPr>
            <a:xfrm>
              <a:off x="2959100" y="3079750"/>
              <a:ext cx="1257300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6286500" y="3079750"/>
              <a:ext cx="1257300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114675" y="2250500"/>
                  <a:ext cx="94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675" y="2250500"/>
                  <a:ext cx="94615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442075" y="2250500"/>
                  <a:ext cx="94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075" y="2250500"/>
                  <a:ext cx="946150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450975" y="3616038"/>
                  <a:ext cx="94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975" y="3616038"/>
                  <a:ext cx="946150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778375" y="3568700"/>
                  <a:ext cx="94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375" y="3568700"/>
                  <a:ext cx="946150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105775" y="3568700"/>
                  <a:ext cx="946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775" y="3568700"/>
                  <a:ext cx="946150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838200" y="1267620"/>
            <a:ext cx="60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= No. </a:t>
            </a:r>
            <a:r>
              <a:rPr lang="en-IN" dirty="0"/>
              <a:t>of contacts per </a:t>
            </a:r>
            <a:r>
              <a:rPr lang="en-IN" dirty="0" smtClean="0"/>
              <a:t>person X P(disease transmission)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>
            <a:off x="3854450" y="1636952"/>
            <a:ext cx="200025" cy="416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19156" y="1265240"/>
            <a:ext cx="165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Recovery Rate</a:t>
            </a:r>
            <a:endParaRPr lang="en-IN" dirty="0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>
            <a:off x="7645400" y="1634572"/>
            <a:ext cx="403225" cy="418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Compartmental model – SIR Model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025387" y="5192190"/>
                <a:ext cx="4147298" cy="676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 smtClean="0"/>
                  <a:t> = Reproduction number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IN" sz="2400" dirty="0" smtClean="0"/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87" y="5192190"/>
                <a:ext cx="4147298" cy="67659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512088" y="4025055"/>
                <a:ext cx="2454276" cy="969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088" y="4025055"/>
                <a:ext cx="2454276" cy="969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351336" y="4025055"/>
                <a:ext cx="3495676" cy="969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336" y="4025055"/>
                <a:ext cx="3495676" cy="969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31984" y="4025055"/>
                <a:ext cx="2534584" cy="969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IN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84" y="4025055"/>
                <a:ext cx="2534584" cy="969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40792" y="6066872"/>
                <a:ext cx="5950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sz="2400" b="1" dirty="0" smtClean="0">
                    <a:solidFill>
                      <a:schemeClr val="accent1"/>
                    </a:solidFill>
                  </a:rPr>
                  <a:t> &gt; 1 - </a:t>
                </a:r>
                <a:r>
                  <a:rPr lang="en-IN" b="1" dirty="0">
                    <a:solidFill>
                      <a:schemeClr val="accent1"/>
                    </a:solidFill>
                  </a:rPr>
                  <a:t> </a:t>
                </a:r>
                <a:r>
                  <a:rPr lang="en-IN" sz="2200" b="1" dirty="0">
                    <a:solidFill>
                      <a:schemeClr val="accent1"/>
                    </a:solidFill>
                  </a:rPr>
                  <a:t>the disease probably continues to </a:t>
                </a:r>
                <a:r>
                  <a:rPr lang="en-IN" sz="2200" b="1" dirty="0" smtClean="0">
                    <a:solidFill>
                      <a:schemeClr val="accent1"/>
                    </a:solidFill>
                  </a:rPr>
                  <a:t>spread</a:t>
                </a:r>
                <a:endParaRPr lang="en-IN" sz="2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92" y="6066872"/>
                <a:ext cx="5950726" cy="461665"/>
              </a:xfrm>
              <a:prstGeom prst="rect">
                <a:avLst/>
              </a:prstGeom>
              <a:blipFill>
                <a:blip r:embed="rId11"/>
                <a:stretch>
                  <a:fillRect l="-205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065682" y="6069120"/>
                <a:ext cx="4715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sz="2400" b="1" dirty="0" smtClean="0">
                    <a:solidFill>
                      <a:schemeClr val="accent6"/>
                    </a:solidFill>
                  </a:rPr>
                  <a:t> &lt; 1 - </a:t>
                </a:r>
                <a:r>
                  <a:rPr lang="en-IN" b="1" dirty="0">
                    <a:solidFill>
                      <a:schemeClr val="accent6"/>
                    </a:solidFill>
                  </a:rPr>
                  <a:t> </a:t>
                </a:r>
                <a:r>
                  <a:rPr lang="en-IN" sz="2200" b="1" dirty="0">
                    <a:solidFill>
                      <a:schemeClr val="accent6"/>
                    </a:solidFill>
                  </a:rPr>
                  <a:t>the disease </a:t>
                </a:r>
                <a:r>
                  <a:rPr lang="en-IN" sz="2200" b="1" dirty="0" smtClean="0">
                    <a:solidFill>
                      <a:schemeClr val="accent6"/>
                    </a:solidFill>
                  </a:rPr>
                  <a:t>slowly dies down</a:t>
                </a:r>
                <a:endParaRPr lang="en-IN" sz="22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682" y="6069120"/>
                <a:ext cx="4715435" cy="461665"/>
              </a:xfrm>
              <a:prstGeom prst="rect">
                <a:avLst/>
              </a:prstGeom>
              <a:blipFill>
                <a:blip r:embed="rId12"/>
                <a:stretch>
                  <a:fillRect t="-10667" r="-1550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38638" y="6664869"/>
            <a:ext cx="1182369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200" b="1" dirty="0" smtClean="0"/>
              <a:t>Source:</a:t>
            </a:r>
            <a:r>
              <a:rPr lang="en-IN" sz="1200" dirty="0"/>
              <a:t> </a:t>
            </a:r>
            <a:r>
              <a:rPr lang="en-IN" sz="1200" dirty="0" smtClean="0"/>
              <a:t>https</a:t>
            </a:r>
            <a:r>
              <a:rPr lang="en-IN" sz="1200" dirty="0"/>
              <a:t>://en.wikipedia.org/wiki/Compartmental_models_in_epidemiology</a:t>
            </a:r>
          </a:p>
        </p:txBody>
      </p:sp>
    </p:spTree>
    <p:extLst>
      <p:ext uri="{BB962C8B-B14F-4D97-AF65-F5344CB8AC3E}">
        <p14:creationId xmlns:p14="http://schemas.microsoft.com/office/powerpoint/2010/main" val="376145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3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US</a:t>
            </a:r>
            <a:endParaRPr 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482600" y="970171"/>
                <a:ext cx="3467100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1.62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970171"/>
                <a:ext cx="3467100" cy="307777"/>
              </a:xfrm>
              <a:prstGeom prst="rect">
                <a:avLst/>
              </a:prstGeom>
              <a:blipFill>
                <a:blip r:embed="rId2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4241800" y="973246"/>
                <a:ext cx="3374019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2.5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00" y="973246"/>
                <a:ext cx="3374019" cy="307777"/>
              </a:xfrm>
              <a:prstGeom prst="rect">
                <a:avLst/>
              </a:prstGeom>
              <a:blipFill>
                <a:blip r:embed="rId3"/>
                <a:stretch>
                  <a:fillRect t="-260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7958457" y="970171"/>
                <a:ext cx="3467365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3.0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457" y="970171"/>
                <a:ext cx="3467365" cy="307777"/>
              </a:xfrm>
              <a:prstGeom prst="rect">
                <a:avLst/>
              </a:prstGeom>
              <a:blipFill>
                <a:blip r:embed="rId4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" t="1156" r="707" b="6322"/>
          <a:stretch/>
        </p:blipFill>
        <p:spPr>
          <a:xfrm>
            <a:off x="482600" y="1463572"/>
            <a:ext cx="3467100" cy="4302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3304"/>
          <a:stretch/>
        </p:blipFill>
        <p:spPr>
          <a:xfrm>
            <a:off x="4241800" y="1463573"/>
            <a:ext cx="3374019" cy="430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022" y="1463573"/>
            <a:ext cx="3352800" cy="4302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5403" y="177538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5532566" y="1960054"/>
            <a:ext cx="265097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12967" y="2499999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5440130" y="2684665"/>
            <a:ext cx="651577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19742" y="446282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>
            <a:off x="5346905" y="4647494"/>
            <a:ext cx="719044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14521" y="1945279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9241684" y="2129945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72843" y="2669890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9600006" y="2854556"/>
            <a:ext cx="873604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79618" y="4632719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9506781" y="4817385"/>
            <a:ext cx="1053895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42050" y="174583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5" idx="3"/>
          </p:cNvCxnSpPr>
          <p:nvPr/>
        </p:nvCxnSpPr>
        <p:spPr>
          <a:xfrm>
            <a:off x="2069213" y="1930504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06436" y="3771214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>
          <a:xfrm>
            <a:off x="2633599" y="3955880"/>
            <a:ext cx="873604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32905" y="4961313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>
            <a:off x="2360068" y="5145979"/>
            <a:ext cx="873604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3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2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INDIA</a:t>
            </a:r>
            <a:endParaRPr lang="en-US" sz="36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18" t="5895" b="1484"/>
          <a:stretch/>
        </p:blipFill>
        <p:spPr>
          <a:xfrm>
            <a:off x="4241800" y="1463576"/>
            <a:ext cx="3374020" cy="4302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482600" y="970171"/>
                <a:ext cx="3467100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1.46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970171"/>
                <a:ext cx="3467100" cy="307777"/>
              </a:xfrm>
              <a:prstGeom prst="rect">
                <a:avLst/>
              </a:prstGeom>
              <a:blipFill>
                <a:blip r:embed="rId3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4241800" y="973246"/>
                <a:ext cx="3374019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2.5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00" y="973246"/>
                <a:ext cx="3374019" cy="307777"/>
              </a:xfrm>
              <a:prstGeom prst="rect">
                <a:avLst/>
              </a:prstGeom>
              <a:blipFill>
                <a:blip r:embed="rId4"/>
                <a:stretch>
                  <a:fillRect t="-260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3510" b="1052"/>
          <a:stretch/>
        </p:blipFill>
        <p:spPr>
          <a:xfrm>
            <a:off x="7958457" y="1463574"/>
            <a:ext cx="3467365" cy="4302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/>
              <p:nvPr/>
            </p:nvSpPr>
            <p:spPr>
              <a:xfrm>
                <a:off x="7958457" y="970171"/>
                <a:ext cx="3467365" cy="30777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+mj-lt"/>
                  </a:rPr>
                  <a:t> =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+mj-lt"/>
                  </a:rPr>
                  <a:t>3.0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25B6C6-3D84-4340-8FCE-B8C7A4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457" y="970171"/>
                <a:ext cx="3467365" cy="307777"/>
              </a:xfrm>
              <a:prstGeom prst="rect">
                <a:avLst/>
              </a:prstGeom>
              <a:blipFill>
                <a:blip r:embed="rId6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1309" r="1157" b="6345"/>
          <a:stretch/>
        </p:blipFill>
        <p:spPr>
          <a:xfrm>
            <a:off x="482600" y="1460500"/>
            <a:ext cx="3467100" cy="43052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54504" y="2315333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3"/>
          </p:cNvCxnSpPr>
          <p:nvPr/>
        </p:nvCxnSpPr>
        <p:spPr>
          <a:xfrm>
            <a:off x="2881667" y="2499999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54504" y="4278162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2881667" y="4462828"/>
            <a:ext cx="873604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54504" y="4928306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2881667" y="5112972"/>
            <a:ext cx="873604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54645" y="177538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5081808" y="1960054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12967" y="2499999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5440130" y="2684665"/>
            <a:ext cx="873604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9742" y="4462828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5346905" y="4647494"/>
            <a:ext cx="873604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47503" y="1771585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S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8974666" y="1956251"/>
            <a:ext cx="873604" cy="0"/>
          </a:xfrm>
          <a:prstGeom prst="straightConnector1">
            <a:avLst/>
          </a:prstGeom>
          <a:ln w="28575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74666" y="4454780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50"/>
                </a:solidFill>
              </a:rPr>
              <a:t>I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9401829" y="4639446"/>
            <a:ext cx="873604" cy="0"/>
          </a:xfrm>
          <a:prstGeom prst="straightConnector1">
            <a:avLst/>
          </a:prstGeom>
          <a:ln w="28575">
            <a:solidFill>
              <a:srgbClr val="00B05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974666" y="2406531"/>
            <a:ext cx="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R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9401829" y="2591197"/>
            <a:ext cx="873604" cy="0"/>
          </a:xfrm>
          <a:prstGeom prst="straightConnector1">
            <a:avLst/>
          </a:prstGeom>
          <a:ln w="28575">
            <a:solidFill>
              <a:srgbClr val="00B0F0">
                <a:alpha val="9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79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048086_Balanced scorecard, from 24Slides_SL_V1.pptx" id="{6BFE50D7-0AB5-4B02-8B95-8C7F9FA851A2}" vid="{E07AABDE-8E2B-4665-809A-C7E8493823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93496C2-30B3-40CB-ACDC-46FFFFC8A1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4CC17A-C7FA-42F7-A285-99975430EB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6028FB-6012-4967-A451-C2FAE951FE25}">
  <ds:schemaRefs>
    <ds:schemaRef ds:uri="http://schemas.microsoft.com/office/2006/metadata/properties"/>
    <ds:schemaRef ds:uri="71af3243-3dd4-4a8d-8c0d-dd76da1f02a5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198</Words>
  <Application>Microsoft Office PowerPoint</Application>
  <PresentationFormat>Widescreen</PresentationFormat>
  <Paragraphs>81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Cambria Math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Balanced scorecard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2020-11-12T15:20:06Z</dcterms:created>
  <dcterms:modified xsi:type="dcterms:W3CDTF">2021-01-26T20:01:43Z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